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325" r:id="rId2"/>
    <p:sldId id="326" r:id="rId3"/>
    <p:sldId id="327" r:id="rId4"/>
    <p:sldId id="329" r:id="rId5"/>
    <p:sldId id="330" r:id="rId6"/>
    <p:sldId id="331" r:id="rId7"/>
    <p:sldId id="256" r:id="rId8"/>
    <p:sldId id="257" r:id="rId9"/>
    <p:sldId id="258" r:id="rId10"/>
    <p:sldId id="304" r:id="rId11"/>
    <p:sldId id="303" r:id="rId12"/>
    <p:sldId id="269" r:id="rId13"/>
    <p:sldId id="307" r:id="rId14"/>
    <p:sldId id="305" r:id="rId15"/>
    <p:sldId id="306" r:id="rId16"/>
    <p:sldId id="308" r:id="rId17"/>
    <p:sldId id="311" r:id="rId18"/>
    <p:sldId id="312" r:id="rId19"/>
    <p:sldId id="313" r:id="rId20"/>
    <p:sldId id="314" r:id="rId21"/>
    <p:sldId id="315" r:id="rId22"/>
    <p:sldId id="316" r:id="rId23"/>
    <p:sldId id="317" r:id="rId24"/>
    <p:sldId id="318" r:id="rId25"/>
    <p:sldId id="319" r:id="rId26"/>
    <p:sldId id="332" r:id="rId27"/>
    <p:sldId id="320" r:id="rId28"/>
    <p:sldId id="321" r:id="rId29"/>
    <p:sldId id="322" r:id="rId30"/>
    <p:sldId id="323" r:id="rId31"/>
    <p:sldId id="324" r:id="rId32"/>
    <p:sldId id="309" r:id="rId33"/>
    <p:sldId id="259" r:id="rId34"/>
    <p:sldId id="289" r:id="rId35"/>
    <p:sldId id="295" r:id="rId36"/>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7586" autoAdjust="0"/>
  </p:normalViewPr>
  <p:slideViewPr>
    <p:cSldViewPr>
      <p:cViewPr varScale="1">
        <p:scale>
          <a:sx n="76" d="100"/>
          <a:sy n="76" d="100"/>
        </p:scale>
        <p:origin x="-130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59851E-4EE5-419E-ACAB-7439DE55646E}"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761F4C08-8AD5-40F7-849D-B5E354D8D4DD}">
      <dgm:prSet phldrT="[Text]"/>
      <dgm:spPr/>
      <dgm:t>
        <a:bodyPr/>
        <a:lstStyle/>
        <a:p>
          <a:r>
            <a:rPr lang="en-US" b="1" noProof="0" smtClean="0">
              <a:solidFill>
                <a:schemeClr val="accent2">
                  <a:lumMod val="50000"/>
                </a:schemeClr>
              </a:solidFill>
            </a:rPr>
            <a:t>Clinical decision</a:t>
          </a:r>
          <a:endParaRPr lang="en-US" b="1" noProof="0">
            <a:solidFill>
              <a:schemeClr val="accent2">
                <a:lumMod val="50000"/>
              </a:schemeClr>
            </a:solidFill>
          </a:endParaRPr>
        </a:p>
      </dgm:t>
    </dgm:pt>
    <dgm:pt modelId="{C8070318-5BEE-4684-B79E-EA6EE87FA901}" type="parTrans" cxnId="{57F3CDE9-63DE-49BA-B8E0-6B7D7DD097D9}">
      <dgm:prSet/>
      <dgm:spPr/>
      <dgm:t>
        <a:bodyPr/>
        <a:lstStyle/>
        <a:p>
          <a:endParaRPr lang="en-US" noProof="0"/>
        </a:p>
      </dgm:t>
    </dgm:pt>
    <dgm:pt modelId="{4D3841B7-A031-4A22-B3ED-8A83B7999E59}" type="sibTrans" cxnId="{57F3CDE9-63DE-49BA-B8E0-6B7D7DD097D9}">
      <dgm:prSet/>
      <dgm:spPr/>
      <dgm:t>
        <a:bodyPr/>
        <a:lstStyle/>
        <a:p>
          <a:endParaRPr lang="en-US" noProof="0"/>
        </a:p>
      </dgm:t>
    </dgm:pt>
    <dgm:pt modelId="{E7D3E822-B78B-4E89-B897-FD88715CD5BA}">
      <dgm:prSet phldrT="[Text]" custT="1"/>
      <dgm:spPr/>
      <dgm:t>
        <a:bodyPr/>
        <a:lstStyle/>
        <a:p>
          <a:r>
            <a:rPr lang="en-US" sz="1400" noProof="0" dirty="0" smtClean="0">
              <a:solidFill>
                <a:schemeClr val="tx1"/>
              </a:solidFill>
            </a:rPr>
            <a:t>Health care system - rules</a:t>
          </a:r>
          <a:endParaRPr lang="en-US" sz="1400" noProof="0" dirty="0">
            <a:solidFill>
              <a:schemeClr val="tx1"/>
            </a:solidFill>
          </a:endParaRPr>
        </a:p>
      </dgm:t>
    </dgm:pt>
    <dgm:pt modelId="{D071297B-3549-475D-9656-75F60160F21E}" type="parTrans" cxnId="{F97444E5-460F-47F9-8C7D-DB2677E60ABF}">
      <dgm:prSet/>
      <dgm:spPr/>
      <dgm:t>
        <a:bodyPr/>
        <a:lstStyle/>
        <a:p>
          <a:endParaRPr lang="en-US" noProof="0"/>
        </a:p>
      </dgm:t>
    </dgm:pt>
    <dgm:pt modelId="{2AF35D67-1AFB-4E77-886A-18B48E3ADFDD}" type="sibTrans" cxnId="{F97444E5-460F-47F9-8C7D-DB2677E60ABF}">
      <dgm:prSet/>
      <dgm:spPr/>
      <dgm:t>
        <a:bodyPr/>
        <a:lstStyle/>
        <a:p>
          <a:endParaRPr lang="en-US" noProof="0"/>
        </a:p>
      </dgm:t>
    </dgm:pt>
    <dgm:pt modelId="{323C20AF-2C1C-4792-AB23-50ED71B58252}">
      <dgm:prSet phldrT="[Text]"/>
      <dgm:spPr/>
      <dgm:t>
        <a:bodyPr/>
        <a:lstStyle/>
        <a:p>
          <a:r>
            <a:rPr lang="en-US" noProof="0" dirty="0" smtClean="0">
              <a:solidFill>
                <a:schemeClr val="tx1"/>
              </a:solidFill>
            </a:rPr>
            <a:t>Patient’s values – wishes and expectations</a:t>
          </a:r>
          <a:endParaRPr lang="en-US" noProof="0" dirty="0">
            <a:solidFill>
              <a:schemeClr val="tx1"/>
            </a:solidFill>
          </a:endParaRPr>
        </a:p>
      </dgm:t>
    </dgm:pt>
    <dgm:pt modelId="{72C8ACB2-70C9-4024-B8C4-4A75650CCD78}" type="parTrans" cxnId="{19E4846A-137C-44C6-95C5-A90806630C82}">
      <dgm:prSet/>
      <dgm:spPr/>
      <dgm:t>
        <a:bodyPr/>
        <a:lstStyle/>
        <a:p>
          <a:endParaRPr lang="en-US" noProof="0"/>
        </a:p>
      </dgm:t>
    </dgm:pt>
    <dgm:pt modelId="{5C0734AD-82A0-4536-9FC7-AB6E0B8BC923}" type="sibTrans" cxnId="{19E4846A-137C-44C6-95C5-A90806630C82}">
      <dgm:prSet/>
      <dgm:spPr/>
      <dgm:t>
        <a:bodyPr/>
        <a:lstStyle/>
        <a:p>
          <a:endParaRPr lang="en-US" noProof="0"/>
        </a:p>
      </dgm:t>
    </dgm:pt>
    <dgm:pt modelId="{1543A92E-3EB9-422D-A95F-BE808E609D05}">
      <dgm:prSet phldrT="[Text]"/>
      <dgm:spPr/>
      <dgm:t>
        <a:bodyPr/>
        <a:lstStyle/>
        <a:p>
          <a:r>
            <a:rPr lang="en-US" noProof="0" dirty="0" smtClean="0">
              <a:solidFill>
                <a:schemeClr val="tx1"/>
              </a:solidFill>
            </a:rPr>
            <a:t>Fear  of malpractice lawsuits</a:t>
          </a:r>
          <a:endParaRPr lang="en-US" noProof="0" dirty="0">
            <a:solidFill>
              <a:schemeClr val="tx1"/>
            </a:solidFill>
          </a:endParaRPr>
        </a:p>
      </dgm:t>
    </dgm:pt>
    <dgm:pt modelId="{C45999B8-49D5-4931-A903-5312EF756E9D}" type="parTrans" cxnId="{386CE954-550A-4E35-B63F-2738FE5C3AD5}">
      <dgm:prSet/>
      <dgm:spPr/>
      <dgm:t>
        <a:bodyPr/>
        <a:lstStyle/>
        <a:p>
          <a:endParaRPr lang="en-US" noProof="0"/>
        </a:p>
      </dgm:t>
    </dgm:pt>
    <dgm:pt modelId="{F57F2348-E018-4E19-892F-6C2B17D48F84}" type="sibTrans" cxnId="{386CE954-550A-4E35-B63F-2738FE5C3AD5}">
      <dgm:prSet/>
      <dgm:spPr/>
      <dgm:t>
        <a:bodyPr/>
        <a:lstStyle/>
        <a:p>
          <a:endParaRPr lang="en-US" noProof="0"/>
        </a:p>
      </dgm:t>
    </dgm:pt>
    <dgm:pt modelId="{BA7A17C9-59A4-40F1-B865-E16AF3C5E6C5}">
      <dgm:prSet phldrT="[Text]" custT="1"/>
      <dgm:spPr/>
      <dgm:t>
        <a:bodyPr/>
        <a:lstStyle/>
        <a:p>
          <a:r>
            <a:rPr lang="en-US" sz="1400" noProof="0" dirty="0" smtClean="0">
              <a:solidFill>
                <a:schemeClr val="tx1"/>
              </a:solidFill>
            </a:rPr>
            <a:t>Physician’s knowledge – evidence, skills, attitudes</a:t>
          </a:r>
          <a:endParaRPr lang="en-US" sz="1400" noProof="0" dirty="0">
            <a:solidFill>
              <a:schemeClr val="tx1"/>
            </a:solidFill>
          </a:endParaRPr>
        </a:p>
      </dgm:t>
    </dgm:pt>
    <dgm:pt modelId="{EC0DC383-8547-49E8-84AA-AE174B70A79E}" type="parTrans" cxnId="{59C5158E-7ECC-4629-B6C0-3B4BA19EF81D}">
      <dgm:prSet/>
      <dgm:spPr/>
      <dgm:t>
        <a:bodyPr/>
        <a:lstStyle/>
        <a:p>
          <a:endParaRPr lang="en-US" noProof="0"/>
        </a:p>
      </dgm:t>
    </dgm:pt>
    <dgm:pt modelId="{539A86A1-9FEA-4D7A-B857-D1A23BA6278D}" type="sibTrans" cxnId="{59C5158E-7ECC-4629-B6C0-3B4BA19EF81D}">
      <dgm:prSet/>
      <dgm:spPr/>
      <dgm:t>
        <a:bodyPr/>
        <a:lstStyle/>
        <a:p>
          <a:endParaRPr lang="en-US" noProof="0"/>
        </a:p>
      </dgm:t>
    </dgm:pt>
    <dgm:pt modelId="{9DE4F3E1-71EF-45B4-92C3-49F4C49E76B2}" type="pres">
      <dgm:prSet presAssocID="{D759851E-4EE5-419E-ACAB-7439DE55646E}" presName="Name0" presStyleCnt="0">
        <dgm:presLayoutVars>
          <dgm:chMax val="1"/>
          <dgm:dir/>
          <dgm:animLvl val="ctr"/>
          <dgm:resizeHandles val="exact"/>
        </dgm:presLayoutVars>
      </dgm:prSet>
      <dgm:spPr/>
      <dgm:t>
        <a:bodyPr/>
        <a:lstStyle/>
        <a:p>
          <a:endParaRPr lang="en-US"/>
        </a:p>
      </dgm:t>
    </dgm:pt>
    <dgm:pt modelId="{F731F19A-A1DE-4751-9E65-4AAEE7A76478}" type="pres">
      <dgm:prSet presAssocID="{761F4C08-8AD5-40F7-849D-B5E354D8D4DD}" presName="centerShape" presStyleLbl="node0" presStyleIdx="0" presStyleCnt="1"/>
      <dgm:spPr/>
      <dgm:t>
        <a:bodyPr/>
        <a:lstStyle/>
        <a:p>
          <a:endParaRPr lang="en-US"/>
        </a:p>
      </dgm:t>
    </dgm:pt>
    <dgm:pt modelId="{B86D2DA0-D9E1-4A4A-9048-A13F0C7BC811}" type="pres">
      <dgm:prSet presAssocID="{D071297B-3549-475D-9656-75F60160F21E}" presName="parTrans" presStyleLbl="sibTrans2D1" presStyleIdx="0" presStyleCnt="4" custAng="10800000" custFlipHor="0" custScaleX="195415" custLinFactNeighborY="7230" custRadScaleRad="34794" custRadScaleInc="-2147483648"/>
      <dgm:spPr/>
      <dgm:t>
        <a:bodyPr/>
        <a:lstStyle/>
        <a:p>
          <a:endParaRPr lang="en-US"/>
        </a:p>
      </dgm:t>
    </dgm:pt>
    <dgm:pt modelId="{A69306BD-5EA0-4EAE-A375-75B4F64310D1}" type="pres">
      <dgm:prSet presAssocID="{D071297B-3549-475D-9656-75F60160F21E}" presName="connectorText" presStyleLbl="sibTrans2D1" presStyleIdx="0" presStyleCnt="4"/>
      <dgm:spPr/>
      <dgm:t>
        <a:bodyPr/>
        <a:lstStyle/>
        <a:p>
          <a:endParaRPr lang="en-US"/>
        </a:p>
      </dgm:t>
    </dgm:pt>
    <dgm:pt modelId="{D0CDC32D-EFC1-4A5C-9106-22ACC6E6948E}" type="pres">
      <dgm:prSet presAssocID="{E7D3E822-B78B-4E89-B897-FD88715CD5BA}" presName="node" presStyleLbl="node1" presStyleIdx="0" presStyleCnt="4" custScaleX="134881" custScaleY="136399" custRadScaleRad="104157">
        <dgm:presLayoutVars>
          <dgm:bulletEnabled val="1"/>
        </dgm:presLayoutVars>
      </dgm:prSet>
      <dgm:spPr/>
      <dgm:t>
        <a:bodyPr/>
        <a:lstStyle/>
        <a:p>
          <a:endParaRPr lang="en-US"/>
        </a:p>
      </dgm:t>
    </dgm:pt>
    <dgm:pt modelId="{8704757D-16B8-42EE-970E-877BB95C04F5}" type="pres">
      <dgm:prSet presAssocID="{72C8ACB2-70C9-4024-B8C4-4A75650CCD78}" presName="parTrans" presStyleLbl="sibTrans2D1" presStyleIdx="1" presStyleCnt="4" custFlipHor="1" custScaleX="202693"/>
      <dgm:spPr/>
      <dgm:t>
        <a:bodyPr/>
        <a:lstStyle/>
        <a:p>
          <a:endParaRPr lang="en-US"/>
        </a:p>
      </dgm:t>
    </dgm:pt>
    <dgm:pt modelId="{AF3664B0-813A-48BC-9A76-C10C8F3B5C2D}" type="pres">
      <dgm:prSet presAssocID="{72C8ACB2-70C9-4024-B8C4-4A75650CCD78}" presName="connectorText" presStyleLbl="sibTrans2D1" presStyleIdx="1" presStyleCnt="4"/>
      <dgm:spPr/>
      <dgm:t>
        <a:bodyPr/>
        <a:lstStyle/>
        <a:p>
          <a:endParaRPr lang="en-US"/>
        </a:p>
      </dgm:t>
    </dgm:pt>
    <dgm:pt modelId="{3D4E2345-0AB1-422F-8A68-5D22C02ADFC3}" type="pres">
      <dgm:prSet presAssocID="{323C20AF-2C1C-4792-AB23-50ED71B58252}" presName="node" presStyleLbl="node1" presStyleIdx="1" presStyleCnt="4" custScaleX="131982" custScaleY="129735" custRadScaleRad="109226">
        <dgm:presLayoutVars>
          <dgm:bulletEnabled val="1"/>
        </dgm:presLayoutVars>
      </dgm:prSet>
      <dgm:spPr/>
      <dgm:t>
        <a:bodyPr/>
        <a:lstStyle/>
        <a:p>
          <a:endParaRPr lang="en-US"/>
        </a:p>
      </dgm:t>
    </dgm:pt>
    <dgm:pt modelId="{0500AF56-3B54-41FA-BB8E-39A55D485AC0}" type="pres">
      <dgm:prSet presAssocID="{C45999B8-49D5-4931-A903-5312EF756E9D}" presName="parTrans" presStyleLbl="sibTrans2D1" presStyleIdx="2" presStyleCnt="4" custAng="10800000" custFlipHor="1" custScaleX="188075"/>
      <dgm:spPr/>
      <dgm:t>
        <a:bodyPr/>
        <a:lstStyle/>
        <a:p>
          <a:endParaRPr lang="en-US"/>
        </a:p>
      </dgm:t>
    </dgm:pt>
    <dgm:pt modelId="{EEE5653C-B855-4ED8-A4B1-9CEE97336650}" type="pres">
      <dgm:prSet presAssocID="{C45999B8-49D5-4931-A903-5312EF756E9D}" presName="connectorText" presStyleLbl="sibTrans2D1" presStyleIdx="2" presStyleCnt="4"/>
      <dgm:spPr/>
      <dgm:t>
        <a:bodyPr/>
        <a:lstStyle/>
        <a:p>
          <a:endParaRPr lang="en-US"/>
        </a:p>
      </dgm:t>
    </dgm:pt>
    <dgm:pt modelId="{388D7390-2003-4B03-91B7-514EE7DE3B0A}" type="pres">
      <dgm:prSet presAssocID="{1543A92E-3EB9-422D-A95F-BE808E609D05}" presName="node" presStyleLbl="node1" presStyleIdx="2" presStyleCnt="4" custScaleX="134304" custScaleY="116087">
        <dgm:presLayoutVars>
          <dgm:bulletEnabled val="1"/>
        </dgm:presLayoutVars>
      </dgm:prSet>
      <dgm:spPr/>
      <dgm:t>
        <a:bodyPr/>
        <a:lstStyle/>
        <a:p>
          <a:endParaRPr lang="en-US"/>
        </a:p>
      </dgm:t>
    </dgm:pt>
    <dgm:pt modelId="{A3F0C1CF-2122-49BC-AC42-CF73893F5CBB}" type="pres">
      <dgm:prSet presAssocID="{EC0DC383-8547-49E8-84AA-AE174B70A79E}" presName="parTrans" presStyleLbl="sibTrans2D1" presStyleIdx="3" presStyleCnt="4" custFlipHor="1" custScaleX="246602" custLinFactNeighborX="-23076"/>
      <dgm:spPr/>
      <dgm:t>
        <a:bodyPr/>
        <a:lstStyle/>
        <a:p>
          <a:endParaRPr lang="en-US"/>
        </a:p>
      </dgm:t>
    </dgm:pt>
    <dgm:pt modelId="{068D777B-8B3A-4654-805B-B2A1C04D516A}" type="pres">
      <dgm:prSet presAssocID="{EC0DC383-8547-49E8-84AA-AE174B70A79E}" presName="connectorText" presStyleLbl="sibTrans2D1" presStyleIdx="3" presStyleCnt="4"/>
      <dgm:spPr/>
      <dgm:t>
        <a:bodyPr/>
        <a:lstStyle/>
        <a:p>
          <a:endParaRPr lang="en-US"/>
        </a:p>
      </dgm:t>
    </dgm:pt>
    <dgm:pt modelId="{9036F308-97F2-455A-804D-FC09B463D310}" type="pres">
      <dgm:prSet presAssocID="{BA7A17C9-59A4-40F1-B865-E16AF3C5E6C5}" presName="node" presStyleLbl="node1" presStyleIdx="3" presStyleCnt="4" custScaleX="150106" custScaleY="133967" custRadScaleRad="116408">
        <dgm:presLayoutVars>
          <dgm:bulletEnabled val="1"/>
        </dgm:presLayoutVars>
      </dgm:prSet>
      <dgm:spPr/>
      <dgm:t>
        <a:bodyPr/>
        <a:lstStyle/>
        <a:p>
          <a:endParaRPr lang="en-US"/>
        </a:p>
      </dgm:t>
    </dgm:pt>
  </dgm:ptLst>
  <dgm:cxnLst>
    <dgm:cxn modelId="{2E949D76-317C-477A-AE51-2AA37229D38B}" type="presOf" srcId="{72C8ACB2-70C9-4024-B8C4-4A75650CCD78}" destId="{8704757D-16B8-42EE-970E-877BB95C04F5}" srcOrd="0" destOrd="0" presId="urn:microsoft.com/office/officeart/2005/8/layout/radial5"/>
    <dgm:cxn modelId="{386CE954-550A-4E35-B63F-2738FE5C3AD5}" srcId="{761F4C08-8AD5-40F7-849D-B5E354D8D4DD}" destId="{1543A92E-3EB9-422D-A95F-BE808E609D05}" srcOrd="2" destOrd="0" parTransId="{C45999B8-49D5-4931-A903-5312EF756E9D}" sibTransId="{F57F2348-E018-4E19-892F-6C2B17D48F84}"/>
    <dgm:cxn modelId="{3EF20300-5EEA-4F45-B9F0-4CBA72045C04}" type="presOf" srcId="{C45999B8-49D5-4931-A903-5312EF756E9D}" destId="{EEE5653C-B855-4ED8-A4B1-9CEE97336650}" srcOrd="1" destOrd="0" presId="urn:microsoft.com/office/officeart/2005/8/layout/radial5"/>
    <dgm:cxn modelId="{A2975579-11EE-4C48-9A7D-2AF4E4A10600}" type="presOf" srcId="{EC0DC383-8547-49E8-84AA-AE174B70A79E}" destId="{A3F0C1CF-2122-49BC-AC42-CF73893F5CBB}" srcOrd="0" destOrd="0" presId="urn:microsoft.com/office/officeart/2005/8/layout/radial5"/>
    <dgm:cxn modelId="{CBD24E9B-FBA7-4466-9017-44D4C55C1430}" type="presOf" srcId="{1543A92E-3EB9-422D-A95F-BE808E609D05}" destId="{388D7390-2003-4B03-91B7-514EE7DE3B0A}" srcOrd="0" destOrd="0" presId="urn:microsoft.com/office/officeart/2005/8/layout/radial5"/>
    <dgm:cxn modelId="{F97444E5-460F-47F9-8C7D-DB2677E60ABF}" srcId="{761F4C08-8AD5-40F7-849D-B5E354D8D4DD}" destId="{E7D3E822-B78B-4E89-B897-FD88715CD5BA}" srcOrd="0" destOrd="0" parTransId="{D071297B-3549-475D-9656-75F60160F21E}" sibTransId="{2AF35D67-1AFB-4E77-886A-18B48E3ADFDD}"/>
    <dgm:cxn modelId="{57F3CDE9-63DE-49BA-B8E0-6B7D7DD097D9}" srcId="{D759851E-4EE5-419E-ACAB-7439DE55646E}" destId="{761F4C08-8AD5-40F7-849D-B5E354D8D4DD}" srcOrd="0" destOrd="0" parTransId="{C8070318-5BEE-4684-B79E-EA6EE87FA901}" sibTransId="{4D3841B7-A031-4A22-B3ED-8A83B7999E59}"/>
    <dgm:cxn modelId="{839681C9-51E4-474E-85BD-0EE363120514}" type="presOf" srcId="{EC0DC383-8547-49E8-84AA-AE174B70A79E}" destId="{068D777B-8B3A-4654-805B-B2A1C04D516A}" srcOrd="1" destOrd="0" presId="urn:microsoft.com/office/officeart/2005/8/layout/radial5"/>
    <dgm:cxn modelId="{BAF403A3-E348-4A1B-B78F-EA24C0FA7B14}" type="presOf" srcId="{323C20AF-2C1C-4792-AB23-50ED71B58252}" destId="{3D4E2345-0AB1-422F-8A68-5D22C02ADFC3}" srcOrd="0" destOrd="0" presId="urn:microsoft.com/office/officeart/2005/8/layout/radial5"/>
    <dgm:cxn modelId="{A7E61B72-52A6-4672-B30B-E3325F9E31FB}" type="presOf" srcId="{E7D3E822-B78B-4E89-B897-FD88715CD5BA}" destId="{D0CDC32D-EFC1-4A5C-9106-22ACC6E6948E}" srcOrd="0" destOrd="0" presId="urn:microsoft.com/office/officeart/2005/8/layout/radial5"/>
    <dgm:cxn modelId="{31C61BC9-74A7-4CC4-A092-87FDC4BDF514}" type="presOf" srcId="{D071297B-3549-475D-9656-75F60160F21E}" destId="{B86D2DA0-D9E1-4A4A-9048-A13F0C7BC811}" srcOrd="0" destOrd="0" presId="urn:microsoft.com/office/officeart/2005/8/layout/radial5"/>
    <dgm:cxn modelId="{19E4846A-137C-44C6-95C5-A90806630C82}" srcId="{761F4C08-8AD5-40F7-849D-B5E354D8D4DD}" destId="{323C20AF-2C1C-4792-AB23-50ED71B58252}" srcOrd="1" destOrd="0" parTransId="{72C8ACB2-70C9-4024-B8C4-4A75650CCD78}" sibTransId="{5C0734AD-82A0-4536-9FC7-AB6E0B8BC923}"/>
    <dgm:cxn modelId="{BB16D836-7033-4591-A25C-014DA4641E88}" type="presOf" srcId="{72C8ACB2-70C9-4024-B8C4-4A75650CCD78}" destId="{AF3664B0-813A-48BC-9A76-C10C8F3B5C2D}" srcOrd="1" destOrd="0" presId="urn:microsoft.com/office/officeart/2005/8/layout/radial5"/>
    <dgm:cxn modelId="{1C50A3A1-5FDE-4154-B86A-A3B3BBE62A52}" type="presOf" srcId="{D071297B-3549-475D-9656-75F60160F21E}" destId="{A69306BD-5EA0-4EAE-A375-75B4F64310D1}" srcOrd="1" destOrd="0" presId="urn:microsoft.com/office/officeart/2005/8/layout/radial5"/>
    <dgm:cxn modelId="{5BE86CCF-4E8B-4F21-9AFA-440929F3B0CA}" type="presOf" srcId="{C45999B8-49D5-4931-A903-5312EF756E9D}" destId="{0500AF56-3B54-41FA-BB8E-39A55D485AC0}" srcOrd="0" destOrd="0" presId="urn:microsoft.com/office/officeart/2005/8/layout/radial5"/>
    <dgm:cxn modelId="{243AD7EF-CED1-40D8-9893-450B5E8E22CA}" type="presOf" srcId="{761F4C08-8AD5-40F7-849D-B5E354D8D4DD}" destId="{F731F19A-A1DE-4751-9E65-4AAEE7A76478}" srcOrd="0" destOrd="0" presId="urn:microsoft.com/office/officeart/2005/8/layout/radial5"/>
    <dgm:cxn modelId="{59C5158E-7ECC-4629-B6C0-3B4BA19EF81D}" srcId="{761F4C08-8AD5-40F7-849D-B5E354D8D4DD}" destId="{BA7A17C9-59A4-40F1-B865-E16AF3C5E6C5}" srcOrd="3" destOrd="0" parTransId="{EC0DC383-8547-49E8-84AA-AE174B70A79E}" sibTransId="{539A86A1-9FEA-4D7A-B857-D1A23BA6278D}"/>
    <dgm:cxn modelId="{74CAB59A-957D-4510-813B-220CAB8A3D24}" type="presOf" srcId="{BA7A17C9-59A4-40F1-B865-E16AF3C5E6C5}" destId="{9036F308-97F2-455A-804D-FC09B463D310}" srcOrd="0" destOrd="0" presId="urn:microsoft.com/office/officeart/2005/8/layout/radial5"/>
    <dgm:cxn modelId="{4EE6587C-5E5A-4587-AE14-B68D9B1B10C9}" type="presOf" srcId="{D759851E-4EE5-419E-ACAB-7439DE55646E}" destId="{9DE4F3E1-71EF-45B4-92C3-49F4C49E76B2}" srcOrd="0" destOrd="0" presId="urn:microsoft.com/office/officeart/2005/8/layout/radial5"/>
    <dgm:cxn modelId="{997070E7-0000-4425-A00A-5DB940AAD1EF}" type="presParOf" srcId="{9DE4F3E1-71EF-45B4-92C3-49F4C49E76B2}" destId="{F731F19A-A1DE-4751-9E65-4AAEE7A76478}" srcOrd="0" destOrd="0" presId="urn:microsoft.com/office/officeart/2005/8/layout/radial5"/>
    <dgm:cxn modelId="{509B1309-5038-4DE6-A578-FD4D1954AD1D}" type="presParOf" srcId="{9DE4F3E1-71EF-45B4-92C3-49F4C49E76B2}" destId="{B86D2DA0-D9E1-4A4A-9048-A13F0C7BC811}" srcOrd="1" destOrd="0" presId="urn:microsoft.com/office/officeart/2005/8/layout/radial5"/>
    <dgm:cxn modelId="{FF41916E-8A56-4EB0-8AD6-7E5F0C787F22}" type="presParOf" srcId="{B86D2DA0-D9E1-4A4A-9048-A13F0C7BC811}" destId="{A69306BD-5EA0-4EAE-A375-75B4F64310D1}" srcOrd="0" destOrd="0" presId="urn:microsoft.com/office/officeart/2005/8/layout/radial5"/>
    <dgm:cxn modelId="{AFC0A9D6-69DD-40FD-BAF9-E682B723CE01}" type="presParOf" srcId="{9DE4F3E1-71EF-45B4-92C3-49F4C49E76B2}" destId="{D0CDC32D-EFC1-4A5C-9106-22ACC6E6948E}" srcOrd="2" destOrd="0" presId="urn:microsoft.com/office/officeart/2005/8/layout/radial5"/>
    <dgm:cxn modelId="{2E97995E-64D9-487A-81BB-56127E666A0F}" type="presParOf" srcId="{9DE4F3E1-71EF-45B4-92C3-49F4C49E76B2}" destId="{8704757D-16B8-42EE-970E-877BB95C04F5}" srcOrd="3" destOrd="0" presId="urn:microsoft.com/office/officeart/2005/8/layout/radial5"/>
    <dgm:cxn modelId="{46F7D233-404B-4E38-B978-36602E91EBA6}" type="presParOf" srcId="{8704757D-16B8-42EE-970E-877BB95C04F5}" destId="{AF3664B0-813A-48BC-9A76-C10C8F3B5C2D}" srcOrd="0" destOrd="0" presId="urn:microsoft.com/office/officeart/2005/8/layout/radial5"/>
    <dgm:cxn modelId="{F4EF3028-86A2-41B6-A9B3-C391E6A498ED}" type="presParOf" srcId="{9DE4F3E1-71EF-45B4-92C3-49F4C49E76B2}" destId="{3D4E2345-0AB1-422F-8A68-5D22C02ADFC3}" srcOrd="4" destOrd="0" presId="urn:microsoft.com/office/officeart/2005/8/layout/radial5"/>
    <dgm:cxn modelId="{7A700C06-012B-4FC3-A403-489A7C08C9C7}" type="presParOf" srcId="{9DE4F3E1-71EF-45B4-92C3-49F4C49E76B2}" destId="{0500AF56-3B54-41FA-BB8E-39A55D485AC0}" srcOrd="5" destOrd="0" presId="urn:microsoft.com/office/officeart/2005/8/layout/radial5"/>
    <dgm:cxn modelId="{88D13058-F238-4A9F-A5F0-4BD36703905B}" type="presParOf" srcId="{0500AF56-3B54-41FA-BB8E-39A55D485AC0}" destId="{EEE5653C-B855-4ED8-A4B1-9CEE97336650}" srcOrd="0" destOrd="0" presId="urn:microsoft.com/office/officeart/2005/8/layout/radial5"/>
    <dgm:cxn modelId="{70F06D4D-3951-4C22-AA2C-EFD3A18DB43E}" type="presParOf" srcId="{9DE4F3E1-71EF-45B4-92C3-49F4C49E76B2}" destId="{388D7390-2003-4B03-91B7-514EE7DE3B0A}" srcOrd="6" destOrd="0" presId="urn:microsoft.com/office/officeart/2005/8/layout/radial5"/>
    <dgm:cxn modelId="{2CFC3EF1-B860-43AE-A8F8-C14941EC6760}" type="presParOf" srcId="{9DE4F3E1-71EF-45B4-92C3-49F4C49E76B2}" destId="{A3F0C1CF-2122-49BC-AC42-CF73893F5CBB}" srcOrd="7" destOrd="0" presId="urn:microsoft.com/office/officeart/2005/8/layout/radial5"/>
    <dgm:cxn modelId="{1265C1C1-F6A4-43F1-8EC3-094BEBE67465}" type="presParOf" srcId="{A3F0C1CF-2122-49BC-AC42-CF73893F5CBB}" destId="{068D777B-8B3A-4654-805B-B2A1C04D516A}" srcOrd="0" destOrd="0" presId="urn:microsoft.com/office/officeart/2005/8/layout/radial5"/>
    <dgm:cxn modelId="{1375F1B9-1B86-4E9E-979F-6A23EC708725}" type="presParOf" srcId="{9DE4F3E1-71EF-45B4-92C3-49F4C49E76B2}" destId="{9036F308-97F2-455A-804D-FC09B463D310}" srcOrd="8" destOrd="0" presId="urn:microsoft.com/office/officeart/2005/8/layout/radial5"/>
  </dgm:cxnLst>
  <dgm:bg/>
  <dgm:whole/>
</dgm:dataModel>
</file>

<file path=ppt/diagrams/data2.xml><?xml version="1.0" encoding="utf-8"?>
<dgm:dataModel xmlns:dgm="http://schemas.openxmlformats.org/drawingml/2006/diagram" xmlns:a="http://schemas.openxmlformats.org/drawingml/2006/main">
  <dgm:ptLst>
    <dgm:pt modelId="{4F661CCB-E47F-4AB7-A176-F2A748A137D5}" type="doc">
      <dgm:prSet loTypeId="urn:microsoft.com/office/officeart/2005/8/layout/pyramid1" loCatId="pyramid" qsTypeId="urn:microsoft.com/office/officeart/2005/8/quickstyle/simple1" qsCatId="simple" csTypeId="urn:microsoft.com/office/officeart/2005/8/colors/accent1_2" csCatId="accent1" phldr="1"/>
      <dgm:spPr/>
    </dgm:pt>
    <dgm:pt modelId="{58C87FF9-8410-453D-8601-1CA49A7E9702}">
      <dgm:prSet/>
      <dgm:spPr>
        <a:solidFill>
          <a:schemeClr val="accent5">
            <a:lumMod val="20000"/>
            <a:lumOff val="80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b="1" i="0" u="none" strike="noStrike" cap="none" normalizeH="0" baseline="0" dirty="0" smtClean="0">
              <a:ln>
                <a:noFill/>
              </a:ln>
              <a:solidFill>
                <a:schemeClr val="tx1"/>
              </a:solidFill>
              <a:effectLst/>
              <a:latin typeface="Arial" charset="0"/>
            </a:rPr>
            <a:t>Systems</a:t>
          </a:r>
          <a:endParaRPr kumimoji="0" lang="en-CA" b="1" i="0" u="none" strike="noStrike" cap="none" normalizeH="0" baseline="0" dirty="0" smtClean="0">
            <a:ln>
              <a:noFill/>
            </a:ln>
            <a:solidFill>
              <a:schemeClr val="tx1"/>
            </a:solidFill>
            <a:effectLst/>
            <a:latin typeface="Arial" charset="0"/>
          </a:endParaRPr>
        </a:p>
      </dgm:t>
    </dgm:pt>
    <dgm:pt modelId="{1850B179-2777-46B9-9665-86DF23A103C2}" type="parTrans" cxnId="{42D956C6-A555-4EC1-880F-4D261DD42CAD}">
      <dgm:prSet/>
      <dgm:spPr/>
      <dgm:t>
        <a:bodyPr/>
        <a:lstStyle/>
        <a:p>
          <a:endParaRPr lang="hr-HR"/>
        </a:p>
      </dgm:t>
    </dgm:pt>
    <dgm:pt modelId="{CD5B3F91-EDF4-4E67-BF4A-C3C63E13D2BD}" type="sibTrans" cxnId="{42D956C6-A555-4EC1-880F-4D261DD42CAD}">
      <dgm:prSet/>
      <dgm:spPr/>
      <dgm:t>
        <a:bodyPr/>
        <a:lstStyle/>
        <a:p>
          <a:endParaRPr lang="hr-HR"/>
        </a:p>
      </dgm:t>
    </dgm:pt>
    <dgm:pt modelId="{233C6628-2F73-40B3-9959-D599DFBBFE97}">
      <dgm:prSet/>
      <dgm:spPr>
        <a:solidFill>
          <a:schemeClr val="accent1">
            <a:lumMod val="20000"/>
            <a:lumOff val="80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b="1" i="0" u="none" strike="noStrike" cap="none" normalizeH="0" baseline="0" dirty="0" err="1" smtClean="0">
              <a:ln>
                <a:noFill/>
              </a:ln>
              <a:solidFill>
                <a:schemeClr val="tx1"/>
              </a:solidFill>
              <a:effectLst/>
              <a:latin typeface="Arial" charset="0"/>
            </a:rPr>
            <a:t>Summaries</a:t>
          </a:r>
          <a:endParaRPr kumimoji="0" lang="en-CA" b="1" i="0" u="none" strike="noStrike" cap="none" normalizeH="0" baseline="0" dirty="0" smtClean="0">
            <a:ln>
              <a:noFill/>
            </a:ln>
            <a:solidFill>
              <a:schemeClr val="tx1"/>
            </a:solidFill>
            <a:effectLst/>
            <a:latin typeface="Arial" charset="0"/>
          </a:endParaRPr>
        </a:p>
      </dgm:t>
    </dgm:pt>
    <dgm:pt modelId="{82C4E862-6405-4674-9A73-9DF8CBFB17DC}" type="parTrans" cxnId="{BE77014A-DA93-4493-BDA2-40122F73B3CA}">
      <dgm:prSet/>
      <dgm:spPr/>
      <dgm:t>
        <a:bodyPr/>
        <a:lstStyle/>
        <a:p>
          <a:endParaRPr lang="hr-HR"/>
        </a:p>
      </dgm:t>
    </dgm:pt>
    <dgm:pt modelId="{C2EAB740-6516-40D7-89B1-9DEAC0D6FC30}" type="sibTrans" cxnId="{BE77014A-DA93-4493-BDA2-40122F73B3CA}">
      <dgm:prSet/>
      <dgm:spPr/>
      <dgm:t>
        <a:bodyPr/>
        <a:lstStyle/>
        <a:p>
          <a:endParaRPr lang="hr-HR"/>
        </a:p>
      </dgm:t>
    </dgm:pt>
    <dgm:pt modelId="{1CD8CE45-1C0E-4A9F-A8B0-8BB69D2ABED5}">
      <dgm:prSet/>
      <dgm:spPr>
        <a:solidFill>
          <a:schemeClr val="accent1">
            <a:lumMod val="40000"/>
            <a:lumOff val="60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b="1" i="0" u="none" strike="noStrike" cap="none" normalizeH="0" baseline="0" dirty="0" err="1" smtClean="0">
              <a:ln>
                <a:noFill/>
              </a:ln>
              <a:solidFill>
                <a:schemeClr val="tx1"/>
              </a:solidFill>
              <a:effectLst/>
              <a:latin typeface="Arial" charset="0"/>
            </a:rPr>
            <a:t>Synopses</a:t>
          </a:r>
          <a:endParaRPr kumimoji="0" lang="en-CA" b="1" i="0" u="none" strike="noStrike" cap="none" normalizeH="0" baseline="0" dirty="0" smtClean="0">
            <a:ln>
              <a:noFill/>
            </a:ln>
            <a:solidFill>
              <a:schemeClr val="tx1"/>
            </a:solidFill>
            <a:effectLst/>
            <a:latin typeface="Arial" charset="0"/>
          </a:endParaRPr>
        </a:p>
      </dgm:t>
    </dgm:pt>
    <dgm:pt modelId="{A12C1E6B-9B1A-46A0-BC5C-AA35EAF23E4B}" type="parTrans" cxnId="{025C26A7-5CF8-480F-A546-4D2C2A8E24F3}">
      <dgm:prSet/>
      <dgm:spPr/>
      <dgm:t>
        <a:bodyPr/>
        <a:lstStyle/>
        <a:p>
          <a:endParaRPr lang="hr-HR"/>
        </a:p>
      </dgm:t>
    </dgm:pt>
    <dgm:pt modelId="{6785579F-6BAC-40E8-AB33-45D419564AB2}" type="sibTrans" cxnId="{025C26A7-5CF8-480F-A546-4D2C2A8E24F3}">
      <dgm:prSet/>
      <dgm:spPr/>
      <dgm:t>
        <a:bodyPr/>
        <a:lstStyle/>
        <a:p>
          <a:endParaRPr lang="hr-HR"/>
        </a:p>
      </dgm:t>
    </dgm:pt>
    <dgm:pt modelId="{E241ABA2-A2BC-4E1A-8AC4-C1CCF2FD65B0}">
      <dgm:prSet/>
      <dgm:spPr>
        <a:solidFill>
          <a:schemeClr val="tx2">
            <a:lumMod val="40000"/>
            <a:lumOff val="60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b="1" i="0" u="none" strike="noStrike" cap="none" normalizeH="0" baseline="0" dirty="0" err="1" smtClean="0">
              <a:ln>
                <a:noFill/>
              </a:ln>
              <a:solidFill>
                <a:schemeClr val="tx1"/>
              </a:solidFill>
              <a:effectLst/>
              <a:latin typeface="Arial" charset="0"/>
            </a:rPr>
            <a:t>Syntheses</a:t>
          </a:r>
          <a:endParaRPr kumimoji="0" lang="en-CA" b="1" i="0" u="none" strike="noStrike" cap="none" normalizeH="0" baseline="0" dirty="0" smtClean="0">
            <a:ln>
              <a:noFill/>
            </a:ln>
            <a:solidFill>
              <a:schemeClr val="tx1"/>
            </a:solidFill>
            <a:effectLst/>
            <a:latin typeface="Arial" charset="0"/>
          </a:endParaRPr>
        </a:p>
      </dgm:t>
    </dgm:pt>
    <dgm:pt modelId="{0D351A94-8679-4C67-8456-5253EA3C7A2D}" type="parTrans" cxnId="{D9B1197F-2F09-4B48-AA4B-5A942F142D57}">
      <dgm:prSet/>
      <dgm:spPr/>
      <dgm:t>
        <a:bodyPr/>
        <a:lstStyle/>
        <a:p>
          <a:endParaRPr lang="hr-HR"/>
        </a:p>
      </dgm:t>
    </dgm:pt>
    <dgm:pt modelId="{2B2D81F8-E3FB-4485-9222-CCC38C36C2B1}" type="sibTrans" cxnId="{D9B1197F-2F09-4B48-AA4B-5A942F142D57}">
      <dgm:prSet/>
      <dgm:spPr/>
      <dgm:t>
        <a:bodyPr/>
        <a:lstStyle/>
        <a:p>
          <a:endParaRPr lang="hr-HR"/>
        </a:p>
      </dgm:t>
    </dgm:pt>
    <dgm:pt modelId="{92ACB4B8-E4F3-4E54-A993-37AA6D19B09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b="1" i="0" u="none" strike="noStrike" cap="none" normalizeH="0" baseline="0" dirty="0" err="1" smtClean="0">
              <a:ln>
                <a:noFill/>
              </a:ln>
              <a:solidFill>
                <a:schemeClr val="tx1"/>
              </a:solidFill>
              <a:effectLst/>
              <a:latin typeface="Arial" charset="0"/>
            </a:rPr>
            <a:t>Studies</a:t>
          </a:r>
          <a:endParaRPr kumimoji="0" lang="en-CA" b="1" i="0" u="none" strike="noStrike" cap="none" normalizeH="0" baseline="0" dirty="0" smtClean="0">
            <a:ln>
              <a:noFill/>
            </a:ln>
            <a:solidFill>
              <a:schemeClr val="tx1"/>
            </a:solidFill>
            <a:effectLst/>
            <a:latin typeface="Arial" charset="0"/>
          </a:endParaRPr>
        </a:p>
      </dgm:t>
    </dgm:pt>
    <dgm:pt modelId="{ED0DC206-03A0-4872-9E6C-4DFC6545C764}" type="parTrans" cxnId="{DE7A3A23-4FCA-470B-B080-059F239A0930}">
      <dgm:prSet/>
      <dgm:spPr/>
      <dgm:t>
        <a:bodyPr/>
        <a:lstStyle/>
        <a:p>
          <a:endParaRPr lang="hr-HR"/>
        </a:p>
      </dgm:t>
    </dgm:pt>
    <dgm:pt modelId="{90AD3E23-1798-4105-8596-F2484E0A7990}" type="sibTrans" cxnId="{DE7A3A23-4FCA-470B-B080-059F239A0930}">
      <dgm:prSet/>
      <dgm:spPr/>
      <dgm:t>
        <a:bodyPr/>
        <a:lstStyle/>
        <a:p>
          <a:endParaRPr lang="hr-HR"/>
        </a:p>
      </dgm:t>
    </dgm:pt>
    <dgm:pt modelId="{9F814A36-7A64-4B6B-B0E4-A05B11EA96A9}" type="pres">
      <dgm:prSet presAssocID="{4F661CCB-E47F-4AB7-A176-F2A748A137D5}" presName="Name0" presStyleCnt="0">
        <dgm:presLayoutVars>
          <dgm:dir/>
          <dgm:animLvl val="lvl"/>
          <dgm:resizeHandles val="exact"/>
        </dgm:presLayoutVars>
      </dgm:prSet>
      <dgm:spPr/>
    </dgm:pt>
    <dgm:pt modelId="{A06CBB04-24F1-4830-8436-3C9240EB659D}" type="pres">
      <dgm:prSet presAssocID="{58C87FF9-8410-453D-8601-1CA49A7E9702}" presName="Name8" presStyleCnt="0"/>
      <dgm:spPr/>
    </dgm:pt>
    <dgm:pt modelId="{F4EA9A60-93E9-4298-BCDD-6C082AD597C9}" type="pres">
      <dgm:prSet presAssocID="{58C87FF9-8410-453D-8601-1CA49A7E9702}" presName="level" presStyleLbl="node1" presStyleIdx="0" presStyleCnt="5">
        <dgm:presLayoutVars>
          <dgm:chMax val="1"/>
          <dgm:bulletEnabled val="1"/>
        </dgm:presLayoutVars>
      </dgm:prSet>
      <dgm:spPr/>
      <dgm:t>
        <a:bodyPr/>
        <a:lstStyle/>
        <a:p>
          <a:endParaRPr lang="hr-HR"/>
        </a:p>
      </dgm:t>
    </dgm:pt>
    <dgm:pt modelId="{89AE79C6-79FC-480D-83CE-C53CFEB1D39E}" type="pres">
      <dgm:prSet presAssocID="{58C87FF9-8410-453D-8601-1CA49A7E9702}" presName="levelTx" presStyleLbl="revTx" presStyleIdx="0" presStyleCnt="0">
        <dgm:presLayoutVars>
          <dgm:chMax val="1"/>
          <dgm:bulletEnabled val="1"/>
        </dgm:presLayoutVars>
      </dgm:prSet>
      <dgm:spPr/>
      <dgm:t>
        <a:bodyPr/>
        <a:lstStyle/>
        <a:p>
          <a:endParaRPr lang="hr-HR"/>
        </a:p>
      </dgm:t>
    </dgm:pt>
    <dgm:pt modelId="{32903A8C-6DD6-4C2E-B0CC-7E222111641C}" type="pres">
      <dgm:prSet presAssocID="{233C6628-2F73-40B3-9959-D599DFBBFE97}" presName="Name8" presStyleCnt="0"/>
      <dgm:spPr/>
    </dgm:pt>
    <dgm:pt modelId="{A54C7708-2541-4D1B-82E1-2EB9CD6210D0}" type="pres">
      <dgm:prSet presAssocID="{233C6628-2F73-40B3-9959-D599DFBBFE97}" presName="level" presStyleLbl="node1" presStyleIdx="1" presStyleCnt="5">
        <dgm:presLayoutVars>
          <dgm:chMax val="1"/>
          <dgm:bulletEnabled val="1"/>
        </dgm:presLayoutVars>
      </dgm:prSet>
      <dgm:spPr/>
      <dgm:t>
        <a:bodyPr/>
        <a:lstStyle/>
        <a:p>
          <a:endParaRPr lang="hr-HR"/>
        </a:p>
      </dgm:t>
    </dgm:pt>
    <dgm:pt modelId="{3E06EF5F-73A7-43C3-A2B0-B1361331E4F9}" type="pres">
      <dgm:prSet presAssocID="{233C6628-2F73-40B3-9959-D599DFBBFE97}" presName="levelTx" presStyleLbl="revTx" presStyleIdx="0" presStyleCnt="0">
        <dgm:presLayoutVars>
          <dgm:chMax val="1"/>
          <dgm:bulletEnabled val="1"/>
        </dgm:presLayoutVars>
      </dgm:prSet>
      <dgm:spPr/>
      <dgm:t>
        <a:bodyPr/>
        <a:lstStyle/>
        <a:p>
          <a:endParaRPr lang="hr-HR"/>
        </a:p>
      </dgm:t>
    </dgm:pt>
    <dgm:pt modelId="{EFAFF640-CCA3-4A61-BB7E-22AFD9F03C24}" type="pres">
      <dgm:prSet presAssocID="{1CD8CE45-1C0E-4A9F-A8B0-8BB69D2ABED5}" presName="Name8" presStyleCnt="0"/>
      <dgm:spPr/>
    </dgm:pt>
    <dgm:pt modelId="{FFD75B5C-4124-4F1D-B2B1-1EA6BF6760FC}" type="pres">
      <dgm:prSet presAssocID="{1CD8CE45-1C0E-4A9F-A8B0-8BB69D2ABED5}" presName="level" presStyleLbl="node1" presStyleIdx="2" presStyleCnt="5">
        <dgm:presLayoutVars>
          <dgm:chMax val="1"/>
          <dgm:bulletEnabled val="1"/>
        </dgm:presLayoutVars>
      </dgm:prSet>
      <dgm:spPr/>
      <dgm:t>
        <a:bodyPr/>
        <a:lstStyle/>
        <a:p>
          <a:endParaRPr lang="hr-HR"/>
        </a:p>
      </dgm:t>
    </dgm:pt>
    <dgm:pt modelId="{5C13F926-5CBC-410A-A23D-1A6631F625DC}" type="pres">
      <dgm:prSet presAssocID="{1CD8CE45-1C0E-4A9F-A8B0-8BB69D2ABED5}" presName="levelTx" presStyleLbl="revTx" presStyleIdx="0" presStyleCnt="0">
        <dgm:presLayoutVars>
          <dgm:chMax val="1"/>
          <dgm:bulletEnabled val="1"/>
        </dgm:presLayoutVars>
      </dgm:prSet>
      <dgm:spPr/>
      <dgm:t>
        <a:bodyPr/>
        <a:lstStyle/>
        <a:p>
          <a:endParaRPr lang="hr-HR"/>
        </a:p>
      </dgm:t>
    </dgm:pt>
    <dgm:pt modelId="{BA4F5724-5E43-489A-9403-C3C3B7D6F06F}" type="pres">
      <dgm:prSet presAssocID="{E241ABA2-A2BC-4E1A-8AC4-C1CCF2FD65B0}" presName="Name8" presStyleCnt="0"/>
      <dgm:spPr/>
    </dgm:pt>
    <dgm:pt modelId="{6586751B-563C-4CED-BDD4-C585004476CC}" type="pres">
      <dgm:prSet presAssocID="{E241ABA2-A2BC-4E1A-8AC4-C1CCF2FD65B0}" presName="level" presStyleLbl="node1" presStyleIdx="3" presStyleCnt="5">
        <dgm:presLayoutVars>
          <dgm:chMax val="1"/>
          <dgm:bulletEnabled val="1"/>
        </dgm:presLayoutVars>
      </dgm:prSet>
      <dgm:spPr/>
      <dgm:t>
        <a:bodyPr/>
        <a:lstStyle/>
        <a:p>
          <a:endParaRPr lang="hr-HR"/>
        </a:p>
      </dgm:t>
    </dgm:pt>
    <dgm:pt modelId="{E293621D-EA19-430C-9E56-1C951193546C}" type="pres">
      <dgm:prSet presAssocID="{E241ABA2-A2BC-4E1A-8AC4-C1CCF2FD65B0}" presName="levelTx" presStyleLbl="revTx" presStyleIdx="0" presStyleCnt="0">
        <dgm:presLayoutVars>
          <dgm:chMax val="1"/>
          <dgm:bulletEnabled val="1"/>
        </dgm:presLayoutVars>
      </dgm:prSet>
      <dgm:spPr/>
      <dgm:t>
        <a:bodyPr/>
        <a:lstStyle/>
        <a:p>
          <a:endParaRPr lang="hr-HR"/>
        </a:p>
      </dgm:t>
    </dgm:pt>
    <dgm:pt modelId="{CB4FF0C6-B13E-4BA1-AC2B-F6ABEB87A4A0}" type="pres">
      <dgm:prSet presAssocID="{92ACB4B8-E4F3-4E54-A993-37AA6D19B094}" presName="Name8" presStyleCnt="0"/>
      <dgm:spPr/>
    </dgm:pt>
    <dgm:pt modelId="{9D238AC9-1AE0-4CF4-9FAD-3A77C4613F08}" type="pres">
      <dgm:prSet presAssocID="{92ACB4B8-E4F3-4E54-A993-37AA6D19B094}" presName="level" presStyleLbl="node1" presStyleIdx="4" presStyleCnt="5">
        <dgm:presLayoutVars>
          <dgm:chMax val="1"/>
          <dgm:bulletEnabled val="1"/>
        </dgm:presLayoutVars>
      </dgm:prSet>
      <dgm:spPr/>
      <dgm:t>
        <a:bodyPr/>
        <a:lstStyle/>
        <a:p>
          <a:endParaRPr lang="hr-HR"/>
        </a:p>
      </dgm:t>
    </dgm:pt>
    <dgm:pt modelId="{25A89FCB-439C-44E0-AE10-227912C99E7E}" type="pres">
      <dgm:prSet presAssocID="{92ACB4B8-E4F3-4E54-A993-37AA6D19B094}" presName="levelTx" presStyleLbl="revTx" presStyleIdx="0" presStyleCnt="0">
        <dgm:presLayoutVars>
          <dgm:chMax val="1"/>
          <dgm:bulletEnabled val="1"/>
        </dgm:presLayoutVars>
      </dgm:prSet>
      <dgm:spPr/>
      <dgm:t>
        <a:bodyPr/>
        <a:lstStyle/>
        <a:p>
          <a:endParaRPr lang="hr-HR"/>
        </a:p>
      </dgm:t>
    </dgm:pt>
  </dgm:ptLst>
  <dgm:cxnLst>
    <dgm:cxn modelId="{17D5BE0B-5431-4C90-875A-50A3978DA423}" type="presOf" srcId="{58C87FF9-8410-453D-8601-1CA49A7E9702}" destId="{F4EA9A60-93E9-4298-BCDD-6C082AD597C9}" srcOrd="0" destOrd="0" presId="urn:microsoft.com/office/officeart/2005/8/layout/pyramid1"/>
    <dgm:cxn modelId="{9FE4B641-BF0B-4D3D-9AA4-B7971F1B383D}" type="presOf" srcId="{92ACB4B8-E4F3-4E54-A993-37AA6D19B094}" destId="{9D238AC9-1AE0-4CF4-9FAD-3A77C4613F08}" srcOrd="0" destOrd="0" presId="urn:microsoft.com/office/officeart/2005/8/layout/pyramid1"/>
    <dgm:cxn modelId="{DE7A3A23-4FCA-470B-B080-059F239A0930}" srcId="{4F661CCB-E47F-4AB7-A176-F2A748A137D5}" destId="{92ACB4B8-E4F3-4E54-A993-37AA6D19B094}" srcOrd="4" destOrd="0" parTransId="{ED0DC206-03A0-4872-9E6C-4DFC6545C764}" sibTransId="{90AD3E23-1798-4105-8596-F2484E0A7990}"/>
    <dgm:cxn modelId="{75926500-3A85-41B0-AF72-74B19BB55577}" type="presOf" srcId="{E241ABA2-A2BC-4E1A-8AC4-C1CCF2FD65B0}" destId="{6586751B-563C-4CED-BDD4-C585004476CC}" srcOrd="0" destOrd="0" presId="urn:microsoft.com/office/officeart/2005/8/layout/pyramid1"/>
    <dgm:cxn modelId="{CCA9DEE1-BFFF-4CA3-AA47-8510C72F5778}" type="presOf" srcId="{233C6628-2F73-40B3-9959-D599DFBBFE97}" destId="{3E06EF5F-73A7-43C3-A2B0-B1361331E4F9}" srcOrd="1" destOrd="0" presId="urn:microsoft.com/office/officeart/2005/8/layout/pyramid1"/>
    <dgm:cxn modelId="{BE77014A-DA93-4493-BDA2-40122F73B3CA}" srcId="{4F661CCB-E47F-4AB7-A176-F2A748A137D5}" destId="{233C6628-2F73-40B3-9959-D599DFBBFE97}" srcOrd="1" destOrd="0" parTransId="{82C4E862-6405-4674-9A73-9DF8CBFB17DC}" sibTransId="{C2EAB740-6516-40D7-89B1-9DEAC0D6FC30}"/>
    <dgm:cxn modelId="{025C26A7-5CF8-480F-A546-4D2C2A8E24F3}" srcId="{4F661CCB-E47F-4AB7-A176-F2A748A137D5}" destId="{1CD8CE45-1C0E-4A9F-A8B0-8BB69D2ABED5}" srcOrd="2" destOrd="0" parTransId="{A12C1E6B-9B1A-46A0-BC5C-AA35EAF23E4B}" sibTransId="{6785579F-6BAC-40E8-AB33-45D419564AB2}"/>
    <dgm:cxn modelId="{F407CC13-40C3-426A-8DF6-D447A7315456}" type="presOf" srcId="{233C6628-2F73-40B3-9959-D599DFBBFE97}" destId="{A54C7708-2541-4D1B-82E1-2EB9CD6210D0}" srcOrd="0" destOrd="0" presId="urn:microsoft.com/office/officeart/2005/8/layout/pyramid1"/>
    <dgm:cxn modelId="{D9B1197F-2F09-4B48-AA4B-5A942F142D57}" srcId="{4F661CCB-E47F-4AB7-A176-F2A748A137D5}" destId="{E241ABA2-A2BC-4E1A-8AC4-C1CCF2FD65B0}" srcOrd="3" destOrd="0" parTransId="{0D351A94-8679-4C67-8456-5253EA3C7A2D}" sibTransId="{2B2D81F8-E3FB-4485-9222-CCC38C36C2B1}"/>
    <dgm:cxn modelId="{286B0A40-EAF5-4BD2-9C6A-CFCF8CD1B240}" type="presOf" srcId="{58C87FF9-8410-453D-8601-1CA49A7E9702}" destId="{89AE79C6-79FC-480D-83CE-C53CFEB1D39E}" srcOrd="1" destOrd="0" presId="urn:microsoft.com/office/officeart/2005/8/layout/pyramid1"/>
    <dgm:cxn modelId="{15FEDC87-B7AA-47B4-AF0C-4B5C88893B06}" type="presOf" srcId="{E241ABA2-A2BC-4E1A-8AC4-C1CCF2FD65B0}" destId="{E293621D-EA19-430C-9E56-1C951193546C}" srcOrd="1" destOrd="0" presId="urn:microsoft.com/office/officeart/2005/8/layout/pyramid1"/>
    <dgm:cxn modelId="{D453AE58-D050-4532-967B-B2975AB0A527}" type="presOf" srcId="{1CD8CE45-1C0E-4A9F-A8B0-8BB69D2ABED5}" destId="{FFD75B5C-4124-4F1D-B2B1-1EA6BF6760FC}" srcOrd="0" destOrd="0" presId="urn:microsoft.com/office/officeart/2005/8/layout/pyramid1"/>
    <dgm:cxn modelId="{B4E14081-4369-4C8E-BCDF-AD7C5F2842E7}" type="presOf" srcId="{92ACB4B8-E4F3-4E54-A993-37AA6D19B094}" destId="{25A89FCB-439C-44E0-AE10-227912C99E7E}" srcOrd="1" destOrd="0" presId="urn:microsoft.com/office/officeart/2005/8/layout/pyramid1"/>
    <dgm:cxn modelId="{42D956C6-A555-4EC1-880F-4D261DD42CAD}" srcId="{4F661CCB-E47F-4AB7-A176-F2A748A137D5}" destId="{58C87FF9-8410-453D-8601-1CA49A7E9702}" srcOrd="0" destOrd="0" parTransId="{1850B179-2777-46B9-9665-86DF23A103C2}" sibTransId="{CD5B3F91-EDF4-4E67-BF4A-C3C63E13D2BD}"/>
    <dgm:cxn modelId="{430075AA-4692-4D94-8718-9D701684D352}" type="presOf" srcId="{1CD8CE45-1C0E-4A9F-A8B0-8BB69D2ABED5}" destId="{5C13F926-5CBC-410A-A23D-1A6631F625DC}" srcOrd="1" destOrd="0" presId="urn:microsoft.com/office/officeart/2005/8/layout/pyramid1"/>
    <dgm:cxn modelId="{EF9F7E54-83A3-4702-9220-EC6E5877252B}" type="presOf" srcId="{4F661CCB-E47F-4AB7-A176-F2A748A137D5}" destId="{9F814A36-7A64-4B6B-B0E4-A05B11EA96A9}" srcOrd="0" destOrd="0" presId="urn:microsoft.com/office/officeart/2005/8/layout/pyramid1"/>
    <dgm:cxn modelId="{131E5EDD-D075-4D13-98B1-6D60CCFB02EB}" type="presParOf" srcId="{9F814A36-7A64-4B6B-B0E4-A05B11EA96A9}" destId="{A06CBB04-24F1-4830-8436-3C9240EB659D}" srcOrd="0" destOrd="0" presId="urn:microsoft.com/office/officeart/2005/8/layout/pyramid1"/>
    <dgm:cxn modelId="{4226A223-7DEB-4996-936A-15A48B3EDE29}" type="presParOf" srcId="{A06CBB04-24F1-4830-8436-3C9240EB659D}" destId="{F4EA9A60-93E9-4298-BCDD-6C082AD597C9}" srcOrd="0" destOrd="0" presId="urn:microsoft.com/office/officeart/2005/8/layout/pyramid1"/>
    <dgm:cxn modelId="{77A43860-CC10-43FB-A415-FEDD8E3BD49E}" type="presParOf" srcId="{A06CBB04-24F1-4830-8436-3C9240EB659D}" destId="{89AE79C6-79FC-480D-83CE-C53CFEB1D39E}" srcOrd="1" destOrd="0" presId="urn:microsoft.com/office/officeart/2005/8/layout/pyramid1"/>
    <dgm:cxn modelId="{78E8F6C8-24B7-4EB8-9AAC-54C7009A6345}" type="presParOf" srcId="{9F814A36-7A64-4B6B-B0E4-A05B11EA96A9}" destId="{32903A8C-6DD6-4C2E-B0CC-7E222111641C}" srcOrd="1" destOrd="0" presId="urn:microsoft.com/office/officeart/2005/8/layout/pyramid1"/>
    <dgm:cxn modelId="{56B0402A-6E71-4BC7-8102-F558B7A24090}" type="presParOf" srcId="{32903A8C-6DD6-4C2E-B0CC-7E222111641C}" destId="{A54C7708-2541-4D1B-82E1-2EB9CD6210D0}" srcOrd="0" destOrd="0" presId="urn:microsoft.com/office/officeart/2005/8/layout/pyramid1"/>
    <dgm:cxn modelId="{FA962AF9-342C-49ED-9D76-5E85BFA3DEF9}" type="presParOf" srcId="{32903A8C-6DD6-4C2E-B0CC-7E222111641C}" destId="{3E06EF5F-73A7-43C3-A2B0-B1361331E4F9}" srcOrd="1" destOrd="0" presId="urn:microsoft.com/office/officeart/2005/8/layout/pyramid1"/>
    <dgm:cxn modelId="{62325D9A-8F85-4EF0-B201-812496A16076}" type="presParOf" srcId="{9F814A36-7A64-4B6B-B0E4-A05B11EA96A9}" destId="{EFAFF640-CCA3-4A61-BB7E-22AFD9F03C24}" srcOrd="2" destOrd="0" presId="urn:microsoft.com/office/officeart/2005/8/layout/pyramid1"/>
    <dgm:cxn modelId="{09D21880-F6E0-44C2-8F92-ADB162ADC356}" type="presParOf" srcId="{EFAFF640-CCA3-4A61-BB7E-22AFD9F03C24}" destId="{FFD75B5C-4124-4F1D-B2B1-1EA6BF6760FC}" srcOrd="0" destOrd="0" presId="urn:microsoft.com/office/officeart/2005/8/layout/pyramid1"/>
    <dgm:cxn modelId="{356BCE6A-ADA8-4DDB-8F79-7850926F1426}" type="presParOf" srcId="{EFAFF640-CCA3-4A61-BB7E-22AFD9F03C24}" destId="{5C13F926-5CBC-410A-A23D-1A6631F625DC}" srcOrd="1" destOrd="0" presId="urn:microsoft.com/office/officeart/2005/8/layout/pyramid1"/>
    <dgm:cxn modelId="{3CFC7F14-4411-480D-B2FD-A424C28FC85D}" type="presParOf" srcId="{9F814A36-7A64-4B6B-B0E4-A05B11EA96A9}" destId="{BA4F5724-5E43-489A-9403-C3C3B7D6F06F}" srcOrd="3" destOrd="0" presId="urn:microsoft.com/office/officeart/2005/8/layout/pyramid1"/>
    <dgm:cxn modelId="{4BA43F50-6038-4F7C-8A9B-6FFA8D56448F}" type="presParOf" srcId="{BA4F5724-5E43-489A-9403-C3C3B7D6F06F}" destId="{6586751B-563C-4CED-BDD4-C585004476CC}" srcOrd="0" destOrd="0" presId="urn:microsoft.com/office/officeart/2005/8/layout/pyramid1"/>
    <dgm:cxn modelId="{A5A133C3-CF28-4BE8-87F9-9C470F529879}" type="presParOf" srcId="{BA4F5724-5E43-489A-9403-C3C3B7D6F06F}" destId="{E293621D-EA19-430C-9E56-1C951193546C}" srcOrd="1" destOrd="0" presId="urn:microsoft.com/office/officeart/2005/8/layout/pyramid1"/>
    <dgm:cxn modelId="{CB6590D5-31E5-496F-B263-3DE47C13D730}" type="presParOf" srcId="{9F814A36-7A64-4B6B-B0E4-A05B11EA96A9}" destId="{CB4FF0C6-B13E-4BA1-AC2B-F6ABEB87A4A0}" srcOrd="4" destOrd="0" presId="urn:microsoft.com/office/officeart/2005/8/layout/pyramid1"/>
    <dgm:cxn modelId="{E229393C-4265-4AF9-8267-C7A0046F70A4}" type="presParOf" srcId="{CB4FF0C6-B13E-4BA1-AC2B-F6ABEB87A4A0}" destId="{9D238AC9-1AE0-4CF4-9FAD-3A77C4613F08}" srcOrd="0" destOrd="0" presId="urn:microsoft.com/office/officeart/2005/8/layout/pyramid1"/>
    <dgm:cxn modelId="{49263B92-5F6B-4845-BDEA-AAD9EEE2E74E}" type="presParOf" srcId="{CB4FF0C6-B13E-4BA1-AC2B-F6ABEB87A4A0}" destId="{25A89FCB-439C-44E0-AE10-227912C99E7E}" srcOrd="1" destOrd="0" presId="urn:microsoft.com/office/officeart/2005/8/layout/pyramid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64E282-2721-4405-95C8-8BCA5EF23D67}" type="datetimeFigureOut">
              <a:rPr lang="hr-HR" smtClean="0"/>
              <a:pPr/>
              <a:t>24.9.2014.</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89632B-1531-4633-BAA6-254D3AE64C3F}" type="slidenum">
              <a:rPr lang="hr-HR" smtClean="0"/>
              <a:pPr/>
              <a:t>‹#›</a:t>
            </a:fld>
            <a:endParaRPr lang="hr-H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6A68E5-08C8-494E-81C7-AF62BBB80E9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EE7A6E-1590-426E-8772-DA5EF7F2D81A}" type="slidenum">
              <a:rPr lang="hr-HR" smtClean="0"/>
              <a:pPr fontAlgn="base">
                <a:spcBef>
                  <a:spcPct val="0"/>
                </a:spcBef>
                <a:spcAft>
                  <a:spcPct val="0"/>
                </a:spcAft>
                <a:defRPr/>
              </a:pPr>
              <a:t>16</a:t>
            </a:fld>
            <a:endParaRPr lang="hr-HR" smtClean="0"/>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r-H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p:txBody>
          <a:bodyPr/>
          <a:lstStyle/>
          <a:p>
            <a:pPr>
              <a:defRPr/>
            </a:pPr>
            <a:r>
              <a:rPr lang="en-AU" smtClean="0"/>
              <a:t>PRESENTATION ONE</a:t>
            </a:r>
          </a:p>
        </p:txBody>
      </p:sp>
      <p:sp>
        <p:nvSpPr>
          <p:cNvPr id="71683" name="Rectangle 3"/>
          <p:cNvSpPr>
            <a:spLocks noGrp="1" noChangeArrowheads="1"/>
          </p:cNvSpPr>
          <p:nvPr>
            <p:ph type="dt" sz="quarter" idx="1"/>
          </p:nvPr>
        </p:nvSpPr>
        <p:spPr/>
        <p:txBody>
          <a:bodyPr/>
          <a:lstStyle/>
          <a:p>
            <a:pPr>
              <a:defRPr/>
            </a:pPr>
            <a:fld id="{B4C9CE09-7798-43FB-A82F-14D9771473D5}" type="datetime1">
              <a:rPr lang="en-AU" smtClean="0"/>
              <a:pPr>
                <a:defRPr/>
              </a:pPr>
              <a:t>24/09/2014</a:t>
            </a:fld>
            <a:endParaRPr lang="en-AU" smtClean="0"/>
          </a:p>
        </p:txBody>
      </p:sp>
      <p:sp>
        <p:nvSpPr>
          <p:cNvPr id="71684" name="Rectangle 6"/>
          <p:cNvSpPr>
            <a:spLocks noGrp="1" noChangeArrowheads="1"/>
          </p:cNvSpPr>
          <p:nvPr>
            <p:ph type="ftr" sz="quarter" idx="4"/>
          </p:nvPr>
        </p:nvSpPr>
        <p:spPr/>
        <p:txBody>
          <a:bodyPr/>
          <a:lstStyle/>
          <a:p>
            <a:pPr>
              <a:defRPr/>
            </a:pPr>
            <a:r>
              <a:rPr lang="en-AU" smtClean="0"/>
              <a:t>Introduction to Evidence-Based Practice</a:t>
            </a:r>
          </a:p>
        </p:txBody>
      </p:sp>
      <p:sp>
        <p:nvSpPr>
          <p:cNvPr id="71685" name="Rectangle 7"/>
          <p:cNvSpPr>
            <a:spLocks noGrp="1" noChangeArrowheads="1"/>
          </p:cNvSpPr>
          <p:nvPr>
            <p:ph type="sldNum" sz="quarter" idx="5"/>
          </p:nvPr>
        </p:nvSpPr>
        <p:spPr/>
        <p:txBody>
          <a:bodyPr/>
          <a:lstStyle/>
          <a:p>
            <a:pPr>
              <a:defRPr/>
            </a:pPr>
            <a:fld id="{BBADE1D4-FD7A-4301-8EE8-014A458828E3}" type="slidenum">
              <a:rPr lang="en-AU" smtClean="0"/>
              <a:pPr>
                <a:defRPr/>
              </a:pPr>
              <a:t>24</a:t>
            </a:fld>
            <a:endParaRPr lang="en-AU" smtClean="0"/>
          </a:p>
        </p:txBody>
      </p:sp>
      <p:sp>
        <p:nvSpPr>
          <p:cNvPr id="327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2D66BB-6B02-4E55-A648-45716E3A0413}" type="slidenum">
              <a:rPr lang="en-US" smtClean="0"/>
              <a:pPr fontAlgn="base">
                <a:spcBef>
                  <a:spcPct val="0"/>
                </a:spcBef>
                <a:spcAft>
                  <a:spcPct val="0"/>
                </a:spcAft>
                <a:defRPr/>
              </a:pPr>
              <a:t>25</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2D66BB-6B02-4E55-A648-45716E3A0413}" type="slidenum">
              <a:rPr lang="en-US" smtClean="0"/>
              <a:pPr fontAlgn="base">
                <a:spcBef>
                  <a:spcPct val="0"/>
                </a:spcBef>
                <a:spcAft>
                  <a:spcPct val="0"/>
                </a:spcAft>
                <a:defRPr/>
              </a:pPr>
              <a:t>26</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6A68E5-08C8-494E-81C7-AF62BBB80E9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6A68E5-08C8-494E-81C7-AF62BBB80E9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6A68E5-08C8-494E-81C7-AF62BBB80E9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6A68E5-08C8-494E-81C7-AF62BBB80E9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6A68E5-08C8-494E-81C7-AF62BBB80E9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4B3881-2F1F-4D6A-96DB-FDEBB4D2F867}" type="slidenum">
              <a:rPr lang="hr-HR" smtClean="0"/>
              <a:pPr fontAlgn="base">
                <a:spcBef>
                  <a:spcPct val="0"/>
                </a:spcBef>
                <a:spcAft>
                  <a:spcPct val="0"/>
                </a:spcAft>
                <a:defRPr/>
              </a:pPr>
              <a:t>13</a:t>
            </a:fld>
            <a:endParaRPr lang="hr-HR" smtClean="0"/>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r-H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A5D4D5-720D-4E02-B699-83046169D7F9}" type="slidenum">
              <a:rPr lang="hr-HR" smtClean="0"/>
              <a:pPr fontAlgn="base">
                <a:spcBef>
                  <a:spcPct val="0"/>
                </a:spcBef>
                <a:spcAft>
                  <a:spcPct val="0"/>
                </a:spcAft>
                <a:defRPr/>
              </a:pPr>
              <a:t>14</a:t>
            </a:fld>
            <a:endParaRPr lang="hr-HR" smtClean="0"/>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r-H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A5D4D5-720D-4E02-B699-83046169D7F9}" type="slidenum">
              <a:rPr lang="hr-HR" smtClean="0"/>
              <a:pPr fontAlgn="base">
                <a:spcBef>
                  <a:spcPct val="0"/>
                </a:spcBef>
                <a:spcAft>
                  <a:spcPct val="0"/>
                </a:spcAft>
                <a:defRPr/>
              </a:pPr>
              <a:t>15</a:t>
            </a:fld>
            <a:endParaRPr lang="hr-HR" smtClean="0"/>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r-H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07D1214-0FFD-4DB8-9658-EE01EB157F1F}" type="datetimeFigureOut">
              <a:rPr lang="hr-HR" smtClean="0"/>
              <a:pPr/>
              <a:t>24.9.2014.</a:t>
            </a:fld>
            <a:endParaRPr lang="hr-H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hr-H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982F68D-2852-4188-9767-3059649B7A1B}"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7D1214-0FFD-4DB8-9658-EE01EB157F1F}" type="datetimeFigureOut">
              <a:rPr lang="hr-HR" smtClean="0"/>
              <a:pPr/>
              <a:t>24.9.2014.</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3982F68D-2852-4188-9767-3059649B7A1B}"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7D1214-0FFD-4DB8-9658-EE01EB157F1F}" type="datetimeFigureOut">
              <a:rPr lang="hr-HR" smtClean="0"/>
              <a:pPr/>
              <a:t>24.9.2014.</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3982F68D-2852-4188-9767-3059649B7A1B}"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7D1214-0FFD-4DB8-9658-EE01EB157F1F}" type="datetimeFigureOut">
              <a:rPr lang="hr-HR" smtClean="0"/>
              <a:pPr/>
              <a:t>24.9.2014.</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3982F68D-2852-4188-9767-3059649B7A1B}" type="slidenum">
              <a:rPr lang="hr-HR" smtClean="0"/>
              <a:pPr/>
              <a:t>‹#›</a:t>
            </a:fld>
            <a:endParaRPr lang="hr-H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07D1214-0FFD-4DB8-9658-EE01EB157F1F}" type="datetimeFigureOut">
              <a:rPr lang="hr-HR" smtClean="0"/>
              <a:pPr/>
              <a:t>24.9.2014.</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3982F68D-2852-4188-9767-3059649B7A1B}" type="slidenum">
              <a:rPr lang="hr-HR" smtClean="0"/>
              <a:pPr/>
              <a:t>‹#›</a:t>
            </a:fld>
            <a:endParaRPr lang="hr-H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07D1214-0FFD-4DB8-9658-EE01EB157F1F}" type="datetimeFigureOut">
              <a:rPr lang="hr-HR" smtClean="0"/>
              <a:pPr/>
              <a:t>24.9.2014.</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3982F68D-2852-4188-9767-3059649B7A1B}" type="slidenum">
              <a:rPr lang="hr-HR" smtClean="0"/>
              <a:pPr/>
              <a:t>‹#›</a:t>
            </a:fld>
            <a:endParaRPr lang="hr-H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07D1214-0FFD-4DB8-9658-EE01EB157F1F}" type="datetimeFigureOut">
              <a:rPr lang="hr-HR" smtClean="0"/>
              <a:pPr/>
              <a:t>24.9.2014.</a:t>
            </a:fld>
            <a:endParaRPr lang="hr-HR"/>
          </a:p>
        </p:txBody>
      </p:sp>
      <p:sp>
        <p:nvSpPr>
          <p:cNvPr id="8" name="Footer Placeholder 7"/>
          <p:cNvSpPr>
            <a:spLocks noGrp="1"/>
          </p:cNvSpPr>
          <p:nvPr>
            <p:ph type="ftr" sz="quarter" idx="11"/>
          </p:nvPr>
        </p:nvSpPr>
        <p:spPr/>
        <p:txBody>
          <a:bodyPr/>
          <a:lstStyle>
            <a:extLst/>
          </a:lstStyle>
          <a:p>
            <a:endParaRPr lang="hr-HR"/>
          </a:p>
        </p:txBody>
      </p:sp>
      <p:sp>
        <p:nvSpPr>
          <p:cNvPr id="9" name="Slide Number Placeholder 8"/>
          <p:cNvSpPr>
            <a:spLocks noGrp="1"/>
          </p:cNvSpPr>
          <p:nvPr>
            <p:ph type="sldNum" sz="quarter" idx="12"/>
          </p:nvPr>
        </p:nvSpPr>
        <p:spPr/>
        <p:txBody>
          <a:bodyPr/>
          <a:lstStyle>
            <a:extLst/>
          </a:lstStyle>
          <a:p>
            <a:fld id="{3982F68D-2852-4188-9767-3059649B7A1B}"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07D1214-0FFD-4DB8-9658-EE01EB157F1F}" type="datetimeFigureOut">
              <a:rPr lang="hr-HR" smtClean="0"/>
              <a:pPr/>
              <a:t>24.9.2014.</a:t>
            </a:fld>
            <a:endParaRPr lang="hr-HR"/>
          </a:p>
        </p:txBody>
      </p:sp>
      <p:sp>
        <p:nvSpPr>
          <p:cNvPr id="4" name="Footer Placeholder 3"/>
          <p:cNvSpPr>
            <a:spLocks noGrp="1"/>
          </p:cNvSpPr>
          <p:nvPr>
            <p:ph type="ftr" sz="quarter" idx="11"/>
          </p:nvPr>
        </p:nvSpPr>
        <p:spPr/>
        <p:txBody>
          <a:bodyPr/>
          <a:lstStyle>
            <a:extLst/>
          </a:lstStyle>
          <a:p>
            <a:endParaRPr lang="hr-HR"/>
          </a:p>
        </p:txBody>
      </p:sp>
      <p:sp>
        <p:nvSpPr>
          <p:cNvPr id="5" name="Slide Number Placeholder 4"/>
          <p:cNvSpPr>
            <a:spLocks noGrp="1"/>
          </p:cNvSpPr>
          <p:nvPr>
            <p:ph type="sldNum" sz="quarter" idx="12"/>
          </p:nvPr>
        </p:nvSpPr>
        <p:spPr/>
        <p:txBody>
          <a:bodyPr/>
          <a:lstStyle>
            <a:extLst/>
          </a:lstStyle>
          <a:p>
            <a:fld id="{3982F68D-2852-4188-9767-3059649B7A1B}" type="slidenum">
              <a:rPr lang="hr-HR" smtClean="0"/>
              <a:pPr/>
              <a:t>‹#›</a:t>
            </a:fld>
            <a:endParaRPr lang="hr-H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07D1214-0FFD-4DB8-9658-EE01EB157F1F}" type="datetimeFigureOut">
              <a:rPr lang="hr-HR" smtClean="0"/>
              <a:pPr/>
              <a:t>24.9.2014.</a:t>
            </a:fld>
            <a:endParaRPr lang="hr-HR"/>
          </a:p>
        </p:txBody>
      </p:sp>
      <p:sp>
        <p:nvSpPr>
          <p:cNvPr id="3" name="Footer Placeholder 2"/>
          <p:cNvSpPr>
            <a:spLocks noGrp="1"/>
          </p:cNvSpPr>
          <p:nvPr>
            <p:ph type="ftr" sz="quarter" idx="11"/>
          </p:nvPr>
        </p:nvSpPr>
        <p:spPr/>
        <p:txBody>
          <a:bodyPr/>
          <a:lstStyle>
            <a:extLst/>
          </a:lstStyle>
          <a:p>
            <a:endParaRPr lang="hr-HR"/>
          </a:p>
        </p:txBody>
      </p:sp>
      <p:sp>
        <p:nvSpPr>
          <p:cNvPr id="4" name="Slide Number Placeholder 3"/>
          <p:cNvSpPr>
            <a:spLocks noGrp="1"/>
          </p:cNvSpPr>
          <p:nvPr>
            <p:ph type="sldNum" sz="quarter" idx="12"/>
          </p:nvPr>
        </p:nvSpPr>
        <p:spPr/>
        <p:txBody>
          <a:bodyPr/>
          <a:lstStyle>
            <a:extLst/>
          </a:lstStyle>
          <a:p>
            <a:fld id="{3982F68D-2852-4188-9767-3059649B7A1B}"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07D1214-0FFD-4DB8-9658-EE01EB157F1F}" type="datetimeFigureOut">
              <a:rPr lang="hr-HR" smtClean="0"/>
              <a:pPr/>
              <a:t>24.9.2014.</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3982F68D-2852-4188-9767-3059649B7A1B}"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07D1214-0FFD-4DB8-9658-EE01EB157F1F}" type="datetimeFigureOut">
              <a:rPr lang="hr-HR" smtClean="0"/>
              <a:pPr/>
              <a:t>24.9.2014.</a:t>
            </a:fld>
            <a:endParaRPr lang="hr-H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hr-H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982F68D-2852-4188-9767-3059649B7A1B}" type="slidenum">
              <a:rPr lang="hr-HR" smtClean="0"/>
              <a:pPr/>
              <a:t>‹#›</a:t>
            </a:fld>
            <a:endParaRPr lang="hr-H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07D1214-0FFD-4DB8-9658-EE01EB157F1F}" type="datetimeFigureOut">
              <a:rPr lang="hr-HR" smtClean="0"/>
              <a:pPr/>
              <a:t>24.9.2014.</a:t>
            </a:fld>
            <a:endParaRPr lang="hr-H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hr-H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982F68D-2852-4188-9767-3059649B7A1B}"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pigwar.com/images/gallery/fire.jpg"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hyperlink" Target="http://www.pigwar.com/images/gallery/fire.jpg"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nice.org.uk/" TargetMode="External"/><Relationship Id="rId2" Type="http://schemas.openxmlformats.org/officeDocument/2006/relationships/hyperlink" Target="http://www.guideline.gov/"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jpeg"/><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png"/><Relationship Id="rId4" Type="http://schemas.openxmlformats.org/officeDocument/2006/relationships/image" Target="../media/image16.jpeg"/></Relationships>
</file>

<file path=ppt/slides/_rels/slide2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5" Type="http://schemas.openxmlformats.org/officeDocument/2006/relationships/image" Target="../media/image25.jpeg"/><Relationship Id="rId4" Type="http://schemas.openxmlformats.org/officeDocument/2006/relationships/image" Target="../media/image24.jpeg"/></Relationships>
</file>

<file path=ppt/slides/_rels/slide31.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hr-HR" sz="4800" dirty="0" err="1" smtClean="0">
                <a:latin typeface="Arial" pitchFamily="34" charset="0"/>
                <a:cs typeface="Arial" pitchFamily="34" charset="0"/>
              </a:rPr>
              <a:t>Research</a:t>
            </a:r>
            <a:r>
              <a:rPr lang="hr-HR" sz="4800" dirty="0" smtClean="0">
                <a:latin typeface="Arial" pitchFamily="34" charset="0"/>
                <a:cs typeface="Arial" pitchFamily="34" charset="0"/>
              </a:rPr>
              <a:t> </a:t>
            </a:r>
            <a:r>
              <a:rPr lang="hr-HR" sz="4800" dirty="0" err="1" smtClean="0">
                <a:latin typeface="Arial" pitchFamily="34" charset="0"/>
                <a:cs typeface="Arial" pitchFamily="34" charset="0"/>
              </a:rPr>
              <a:t>in</a:t>
            </a:r>
            <a:r>
              <a:rPr lang="hr-HR" sz="4800" dirty="0" smtClean="0">
                <a:latin typeface="Arial" pitchFamily="34" charset="0"/>
                <a:cs typeface="Arial" pitchFamily="34" charset="0"/>
              </a:rPr>
              <a:t> Biomedicine </a:t>
            </a:r>
            <a:r>
              <a:rPr lang="hr-HR" sz="4800" dirty="0" err="1" smtClean="0">
                <a:latin typeface="Arial" pitchFamily="34" charset="0"/>
                <a:cs typeface="Arial" pitchFamily="34" charset="0"/>
              </a:rPr>
              <a:t>an</a:t>
            </a:r>
            <a:r>
              <a:rPr lang="hr-HR" dirty="0" err="1" smtClean="0">
                <a:latin typeface="Arial" pitchFamily="34" charset="0"/>
                <a:cs typeface="Arial" pitchFamily="34" charset="0"/>
              </a:rPr>
              <a:t>d</a:t>
            </a:r>
            <a:r>
              <a:rPr lang="hr-HR" dirty="0" smtClean="0">
                <a:latin typeface="Arial" pitchFamily="34" charset="0"/>
                <a:cs typeface="Arial" pitchFamily="34" charset="0"/>
              </a:rPr>
              <a:t> Health</a:t>
            </a:r>
            <a:endParaRPr lang="en-US" sz="4800" dirty="0">
              <a:latin typeface="Arial" pitchFamily="34" charset="0"/>
              <a:cs typeface="Arial" pitchFamily="34" charset="0"/>
            </a:endParaRPr>
          </a:p>
        </p:txBody>
      </p:sp>
      <p:sp>
        <p:nvSpPr>
          <p:cNvPr id="4" name="Subtitle 3"/>
          <p:cNvSpPr>
            <a:spLocks noGrp="1"/>
          </p:cNvSpPr>
          <p:nvPr>
            <p:ph type="subTitle" idx="1"/>
          </p:nvPr>
        </p:nvSpPr>
        <p:spPr>
          <a:xfrm>
            <a:off x="1331640" y="4437112"/>
            <a:ext cx="6400800" cy="1752600"/>
          </a:xfrm>
        </p:spPr>
        <p:txBody>
          <a:bodyPr/>
          <a:lstStyle/>
          <a:p>
            <a:r>
              <a:rPr lang="hr-HR" dirty="0" smtClean="0">
                <a:solidFill>
                  <a:srgbClr val="43939B"/>
                </a:solidFill>
                <a:latin typeface="Arial" pitchFamily="34" charset="0"/>
                <a:cs typeface="Arial" pitchFamily="34" charset="0"/>
              </a:rPr>
              <a:t>3rd </a:t>
            </a:r>
            <a:r>
              <a:rPr lang="hr-HR" dirty="0" err="1" smtClean="0">
                <a:solidFill>
                  <a:srgbClr val="43939B"/>
                </a:solidFill>
                <a:latin typeface="Arial" pitchFamily="34" charset="0"/>
                <a:cs typeface="Arial" pitchFamily="34" charset="0"/>
              </a:rPr>
              <a:t>year</a:t>
            </a:r>
            <a:r>
              <a:rPr lang="hr-HR" dirty="0" smtClean="0">
                <a:solidFill>
                  <a:srgbClr val="43939B"/>
                </a:solidFill>
                <a:latin typeface="Arial" pitchFamily="34" charset="0"/>
                <a:cs typeface="Arial" pitchFamily="34" charset="0"/>
              </a:rPr>
              <a:t> </a:t>
            </a:r>
            <a:r>
              <a:rPr lang="hr-HR" dirty="0" err="1" smtClean="0">
                <a:solidFill>
                  <a:srgbClr val="43939B"/>
                </a:solidFill>
                <a:latin typeface="Arial" pitchFamily="34" charset="0"/>
                <a:cs typeface="Arial" pitchFamily="34" charset="0"/>
              </a:rPr>
              <a:t>medical</a:t>
            </a:r>
            <a:r>
              <a:rPr lang="hr-HR" dirty="0" smtClean="0">
                <a:solidFill>
                  <a:srgbClr val="43939B"/>
                </a:solidFill>
                <a:latin typeface="Arial" pitchFamily="34" charset="0"/>
                <a:cs typeface="Arial" pitchFamily="34" charset="0"/>
              </a:rPr>
              <a:t> </a:t>
            </a:r>
            <a:r>
              <a:rPr lang="hr-HR" dirty="0" err="1" smtClean="0">
                <a:solidFill>
                  <a:srgbClr val="43939B"/>
                </a:solidFill>
                <a:latin typeface="Arial" pitchFamily="34" charset="0"/>
                <a:cs typeface="Arial" pitchFamily="34" charset="0"/>
              </a:rPr>
              <a:t>programme</a:t>
            </a:r>
            <a:r>
              <a:rPr lang="hr-HR" dirty="0" smtClean="0">
                <a:solidFill>
                  <a:srgbClr val="43939B"/>
                </a:solidFill>
                <a:latin typeface="Arial" pitchFamily="34" charset="0"/>
                <a:cs typeface="Arial" pitchFamily="34" charset="0"/>
              </a:rPr>
              <a:t> </a:t>
            </a:r>
            <a:endParaRPr lang="en-US" dirty="0">
              <a:solidFill>
                <a:srgbClr val="43939B"/>
              </a:solidFill>
              <a:latin typeface="Arial" pitchFamily="34" charset="0"/>
              <a:cs typeface="Arial" pitchFamily="34" charset="0"/>
            </a:endParaRPr>
          </a:p>
        </p:txBody>
      </p:sp>
      <p:pic>
        <p:nvPicPr>
          <p:cNvPr id="1026" name="Picture 1"/>
          <p:cNvPicPr>
            <a:picLocks noChangeAspect="1" noChangeArrowheads="1"/>
          </p:cNvPicPr>
          <p:nvPr/>
        </p:nvPicPr>
        <p:blipFill>
          <a:blip r:embed="rId3" cstate="screen"/>
          <a:srcRect/>
          <a:stretch>
            <a:fillRect/>
          </a:stretch>
        </p:blipFill>
        <p:spPr bwMode="auto">
          <a:xfrm>
            <a:off x="6308725" y="95250"/>
            <a:ext cx="1435283" cy="1547800"/>
          </a:xfrm>
          <a:prstGeom prst="rect">
            <a:avLst/>
          </a:prstGeom>
          <a:noFill/>
          <a:ln w="9525">
            <a:noFill/>
            <a:miter lim="800000"/>
            <a:headEnd/>
            <a:tailEnd/>
          </a:ln>
        </p:spPr>
      </p:pic>
      <p:pic>
        <p:nvPicPr>
          <p:cNvPr id="1027" name="Picture 1" descr="M_color_LQ"/>
          <p:cNvPicPr>
            <a:picLocks noChangeAspect="1" noChangeArrowheads="1"/>
          </p:cNvPicPr>
          <p:nvPr/>
        </p:nvPicPr>
        <p:blipFill>
          <a:blip r:embed="rId4" cstate="screen"/>
          <a:srcRect/>
          <a:stretch>
            <a:fillRect/>
          </a:stretch>
        </p:blipFill>
        <p:spPr bwMode="auto">
          <a:xfrm>
            <a:off x="898525" y="295275"/>
            <a:ext cx="1399607" cy="1202015"/>
          </a:xfrm>
          <a:prstGeom prst="rect">
            <a:avLst/>
          </a:prstGeom>
          <a:noFill/>
          <a:ln w="9525">
            <a:noFill/>
            <a:miter lim="800000"/>
            <a:headEnd/>
            <a:tailEnd/>
          </a:ln>
        </p:spPr>
      </p:pic>
      <p:sp>
        <p:nvSpPr>
          <p:cNvPr id="7" name="TextBox 6"/>
          <p:cNvSpPr txBox="1"/>
          <p:nvPr/>
        </p:nvSpPr>
        <p:spPr>
          <a:xfrm>
            <a:off x="2857488" y="500042"/>
            <a:ext cx="3000396" cy="646331"/>
          </a:xfrm>
          <a:prstGeom prst="rect">
            <a:avLst/>
          </a:prstGeom>
          <a:noFill/>
        </p:spPr>
        <p:txBody>
          <a:bodyPr wrap="square" rtlCol="0">
            <a:spAutoFit/>
          </a:bodyPr>
          <a:lstStyle/>
          <a:p>
            <a:r>
              <a:rPr lang="hr-HR" dirty="0" smtClean="0">
                <a:latin typeface="Arial" pitchFamily="34" charset="0"/>
                <a:cs typeface="Arial" pitchFamily="34" charset="0"/>
              </a:rPr>
              <a:t>Department </a:t>
            </a:r>
            <a:r>
              <a:rPr lang="hr-HR" dirty="0" err="1" smtClean="0">
                <a:latin typeface="Arial" pitchFamily="34" charset="0"/>
                <a:cs typeface="Arial" pitchFamily="34" charset="0"/>
              </a:rPr>
              <a:t>of</a:t>
            </a:r>
            <a:r>
              <a:rPr lang="hr-HR" dirty="0" smtClean="0">
                <a:latin typeface="Arial" pitchFamily="34" charset="0"/>
                <a:cs typeface="Arial" pitchFamily="34" charset="0"/>
              </a:rPr>
              <a:t> </a:t>
            </a:r>
            <a:r>
              <a:rPr lang="hr-HR" dirty="0" err="1" smtClean="0">
                <a:latin typeface="Arial" pitchFamily="34" charset="0"/>
                <a:cs typeface="Arial" pitchFamily="34" charset="0"/>
              </a:rPr>
              <a:t>Research</a:t>
            </a:r>
            <a:r>
              <a:rPr lang="hr-HR" dirty="0" smtClean="0">
                <a:latin typeface="Arial" pitchFamily="34" charset="0"/>
                <a:cs typeface="Arial" pitchFamily="34" charset="0"/>
              </a:rPr>
              <a:t> </a:t>
            </a:r>
            <a:r>
              <a:rPr lang="hr-HR" dirty="0" err="1" smtClean="0">
                <a:latin typeface="Arial" pitchFamily="34" charset="0"/>
                <a:cs typeface="Arial" pitchFamily="34" charset="0"/>
              </a:rPr>
              <a:t>in</a:t>
            </a:r>
            <a:r>
              <a:rPr lang="hr-HR" dirty="0" smtClean="0">
                <a:latin typeface="Arial" pitchFamily="34" charset="0"/>
                <a:cs typeface="Arial" pitchFamily="34" charset="0"/>
              </a:rPr>
              <a:t> Biomedicine </a:t>
            </a:r>
            <a:r>
              <a:rPr lang="hr-HR" dirty="0" err="1" smtClean="0">
                <a:latin typeface="Arial" pitchFamily="34" charset="0"/>
                <a:cs typeface="Arial" pitchFamily="34" charset="0"/>
              </a:rPr>
              <a:t>and</a:t>
            </a:r>
            <a:r>
              <a:rPr lang="hr-HR" dirty="0" smtClean="0">
                <a:latin typeface="Arial" pitchFamily="34" charset="0"/>
                <a:cs typeface="Arial" pitchFamily="34" charset="0"/>
              </a:rPr>
              <a:t> Health</a:t>
            </a:r>
            <a:endParaRPr lang="en-US"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196752"/>
            <a:ext cx="8640960" cy="5661248"/>
          </a:xfrm>
        </p:spPr>
        <p:txBody>
          <a:bodyPr>
            <a:normAutofit fontScale="77500" lnSpcReduction="20000"/>
          </a:bodyPr>
          <a:lstStyle/>
          <a:p>
            <a:r>
              <a:rPr lang="en-US" sz="4100" b="1" dirty="0" smtClean="0">
                <a:latin typeface="Calibri" pitchFamily="34" charset="0"/>
                <a:cs typeface="Calibri" pitchFamily="34" charset="0"/>
              </a:rPr>
              <a:t>Tom Chalmers, leader in clinical trials, 1995:</a:t>
            </a:r>
          </a:p>
          <a:p>
            <a:pPr>
              <a:buNone/>
            </a:pPr>
            <a:r>
              <a:rPr lang="en-US" sz="3200" dirty="0" smtClean="0">
                <a:latin typeface="Calibri" pitchFamily="34" charset="0"/>
                <a:cs typeface="Calibri" pitchFamily="34" charset="0"/>
              </a:rPr>
              <a:t> </a:t>
            </a:r>
            <a:r>
              <a:rPr lang="en-US" sz="3600" dirty="0" smtClean="0">
                <a:latin typeface="Calibri" pitchFamily="34" charset="0"/>
                <a:cs typeface="Calibri" pitchFamily="34" charset="0"/>
              </a:rPr>
              <a:t>"The first 2 years of medical school have got to be changed. Students are spending more and more time understanding the difficult aspects of molecular biology, but we are kidding ourselves to think they use their knowledge of DNA – in my day it was the Krebs cycle -  in making clinical decisions at the bedside. They do not. They make clinical decisions based on how the last patient did, how their friends are treating patients and what the latest article by an authority says they should do. And we have got repeated evidence now that the authorities are way behind with regard to the </a:t>
            </a:r>
            <a:r>
              <a:rPr lang="en-US" sz="3600" dirty="0" err="1" smtClean="0">
                <a:latin typeface="Calibri" pitchFamily="34" charset="0"/>
                <a:cs typeface="Calibri" pitchFamily="34" charset="0"/>
              </a:rPr>
              <a:t>da</a:t>
            </a:r>
            <a:r>
              <a:rPr lang="hr-HR" sz="3600" dirty="0" smtClean="0">
                <a:latin typeface="Calibri" pitchFamily="34" charset="0"/>
                <a:cs typeface="Calibri" pitchFamily="34" charset="0"/>
              </a:rPr>
              <a:t>t</a:t>
            </a:r>
            <a:r>
              <a:rPr lang="en-US" sz="3600" dirty="0" smtClean="0">
                <a:latin typeface="Calibri" pitchFamily="34" charset="0"/>
                <a:cs typeface="Calibri" pitchFamily="34" charset="0"/>
              </a:rPr>
              <a:t>a in clinical trials. </a:t>
            </a:r>
            <a:r>
              <a:rPr lang="en-US" sz="3600" b="1" dirty="0" smtClean="0">
                <a:latin typeface="Calibri" pitchFamily="34" charset="0"/>
                <a:cs typeface="Calibri" pitchFamily="34" charset="0"/>
              </a:rPr>
              <a:t>In medical school, I think we have to just hammer away at evidence and probability theory and general statistics."</a:t>
            </a:r>
            <a:endParaRPr lang="en-US" sz="3600" b="1" dirty="0">
              <a:latin typeface="Calibri" pitchFamily="34" charset="0"/>
              <a:cs typeface="Calibri" pitchFamily="34" charset="0"/>
            </a:endParaRPr>
          </a:p>
        </p:txBody>
      </p:sp>
      <p:sp>
        <p:nvSpPr>
          <p:cNvPr id="3" name="Title 2"/>
          <p:cNvSpPr>
            <a:spLocks noGrp="1"/>
          </p:cNvSpPr>
          <p:nvPr>
            <p:ph type="title"/>
          </p:nvPr>
        </p:nvSpPr>
        <p:spPr/>
        <p:txBody>
          <a:bodyPr/>
          <a:lstStyle/>
          <a:p>
            <a:r>
              <a:rPr lang="hr-HR" dirty="0" smtClean="0">
                <a:effectLst/>
                <a:latin typeface="Calibri" pitchFamily="34" charset="0"/>
                <a:cs typeface="Calibri" pitchFamily="34" charset="0"/>
              </a:rPr>
              <a:t>Problem</a:t>
            </a:r>
            <a:endParaRPr lang="hr-HR" dirty="0">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340768"/>
            <a:ext cx="8229600" cy="507512"/>
          </a:xfrm>
        </p:spPr>
        <p:txBody>
          <a:bodyPr>
            <a:normAutofit/>
          </a:bodyPr>
          <a:lstStyle/>
          <a:p>
            <a:r>
              <a:rPr lang="en-US" dirty="0" smtClean="0">
                <a:latin typeface="Calibri" pitchFamily="34" charset="0"/>
                <a:cs typeface="Calibri" pitchFamily="34" charset="0"/>
              </a:rPr>
              <a:t>Gap between research and clinical practice</a:t>
            </a:r>
          </a:p>
        </p:txBody>
      </p:sp>
      <p:sp>
        <p:nvSpPr>
          <p:cNvPr id="3" name="Title 2"/>
          <p:cNvSpPr>
            <a:spLocks noGrp="1"/>
          </p:cNvSpPr>
          <p:nvPr>
            <p:ph type="title"/>
          </p:nvPr>
        </p:nvSpPr>
        <p:spPr/>
        <p:txBody>
          <a:bodyPr/>
          <a:lstStyle/>
          <a:p>
            <a:r>
              <a:rPr lang="hr-HR" dirty="0" err="1" smtClean="0">
                <a:latin typeface="Calibri" pitchFamily="34" charset="0"/>
                <a:cs typeface="Calibri" pitchFamily="34" charset="0"/>
              </a:rPr>
              <a:t>Why</a:t>
            </a:r>
            <a:r>
              <a:rPr lang="hr-HR" dirty="0" smtClean="0">
                <a:latin typeface="Calibri" pitchFamily="34" charset="0"/>
                <a:cs typeface="Calibri" pitchFamily="34" charset="0"/>
              </a:rPr>
              <a:t> </a:t>
            </a:r>
            <a:r>
              <a:rPr lang="hr-HR" dirty="0" err="1" smtClean="0">
                <a:latin typeface="Calibri" pitchFamily="34" charset="0"/>
                <a:cs typeface="Calibri" pitchFamily="34" charset="0"/>
              </a:rPr>
              <a:t>does</a:t>
            </a:r>
            <a:r>
              <a:rPr lang="hr-HR" dirty="0" smtClean="0">
                <a:latin typeface="Calibri" pitchFamily="34" charset="0"/>
                <a:cs typeface="Calibri" pitchFamily="34" charset="0"/>
              </a:rPr>
              <a:t> </a:t>
            </a:r>
            <a:r>
              <a:rPr lang="hr-HR" dirty="0" err="1" smtClean="0">
                <a:latin typeface="Calibri" pitchFamily="34" charset="0"/>
                <a:cs typeface="Calibri" pitchFamily="34" charset="0"/>
              </a:rPr>
              <a:t>this</a:t>
            </a:r>
            <a:r>
              <a:rPr lang="hr-HR" dirty="0" smtClean="0">
                <a:latin typeface="Calibri" pitchFamily="34" charset="0"/>
                <a:cs typeface="Calibri" pitchFamily="34" charset="0"/>
              </a:rPr>
              <a:t> </a:t>
            </a:r>
            <a:r>
              <a:rPr lang="hr-HR" dirty="0" err="1" smtClean="0">
                <a:latin typeface="Calibri" pitchFamily="34" charset="0"/>
                <a:cs typeface="Calibri" pitchFamily="34" charset="0"/>
              </a:rPr>
              <a:t>happen</a:t>
            </a:r>
            <a:r>
              <a:rPr lang="hr-HR" dirty="0" smtClean="0">
                <a:latin typeface="Calibri" pitchFamily="34" charset="0"/>
                <a:cs typeface="Calibri" pitchFamily="34" charset="0"/>
              </a:rPr>
              <a:t>?</a:t>
            </a:r>
            <a:endParaRPr lang="hr-HR" dirty="0">
              <a:latin typeface="Calibri" pitchFamily="34" charset="0"/>
              <a:cs typeface="Calibri"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395536" y="1988840"/>
            <a:ext cx="1503650" cy="4684145"/>
          </a:xfrm>
          <a:prstGeom prst="rect">
            <a:avLst/>
          </a:prstGeom>
          <a:noFill/>
          <a:ln w="9525">
            <a:noFill/>
            <a:miter lim="800000"/>
            <a:headEnd/>
            <a:tailEnd/>
          </a:ln>
        </p:spPr>
      </p:pic>
      <p:sp>
        <p:nvSpPr>
          <p:cNvPr id="6" name="Content Placeholder 1"/>
          <p:cNvSpPr txBox="1">
            <a:spLocks/>
          </p:cNvSpPr>
          <p:nvPr/>
        </p:nvSpPr>
        <p:spPr>
          <a:xfrm>
            <a:off x="2123728" y="2060848"/>
            <a:ext cx="6480720" cy="2448272"/>
          </a:xfrm>
          <a:prstGeom prst="rect">
            <a:avLst/>
          </a:prstGeom>
        </p:spPr>
        <p:txBody>
          <a:bodyPr vert="horz">
            <a:normAutofit fontScale="92500" lnSpcReduction="1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smtClean="0">
                <a:ln>
                  <a:noFill/>
                </a:ln>
                <a:solidFill>
                  <a:schemeClr val="tx1"/>
                </a:solidFill>
                <a:effectLst/>
                <a:uLnTx/>
                <a:uFillTx/>
                <a:latin typeface="Calibri" pitchFamily="34" charset="0"/>
                <a:cs typeface="Calibri" pitchFamily="34" charset="0"/>
              </a:rPr>
              <a:t>Clinicians are </a:t>
            </a:r>
            <a:r>
              <a:rPr kumimoji="0" lang="en-US" sz="2700" b="1" i="0" u="none" strike="noStrike" kern="1200" cap="none" spc="0" normalizeH="0" baseline="0" noProof="0" dirty="0" smtClean="0">
                <a:ln>
                  <a:noFill/>
                </a:ln>
                <a:solidFill>
                  <a:schemeClr val="tx1"/>
                </a:solidFill>
                <a:effectLst/>
                <a:uLnTx/>
                <a:uFillTx/>
                <a:latin typeface="Calibri" pitchFamily="34" charset="0"/>
                <a:cs typeface="Calibri" pitchFamily="34" charset="0"/>
              </a:rPr>
              <a:t>not aware </a:t>
            </a:r>
            <a:r>
              <a:rPr lang="en-US" sz="2700" baseline="0" dirty="0" smtClean="0">
                <a:latin typeface="Calibri" pitchFamily="34" charset="0"/>
                <a:cs typeface="Calibri" pitchFamily="34" charset="0"/>
              </a:rPr>
              <a:t>of</a:t>
            </a:r>
            <a:r>
              <a:rPr lang="en-US" sz="2700" dirty="0" smtClean="0">
                <a:latin typeface="Calibri" pitchFamily="34" charset="0"/>
                <a:cs typeface="Calibri" pitchFamily="34" charset="0"/>
              </a:rPr>
              <a:t> the result of </a:t>
            </a:r>
            <a:r>
              <a:rPr kumimoji="0" lang="en-US" sz="2700" b="1" i="0" u="none" strike="noStrike" kern="1200" cap="none" spc="0" normalizeH="0" noProof="0" dirty="0" smtClean="0">
                <a:ln>
                  <a:noFill/>
                </a:ln>
                <a:solidFill>
                  <a:schemeClr val="tx1"/>
                </a:solidFill>
                <a:effectLst/>
                <a:uLnTx/>
                <a:uFillTx/>
                <a:latin typeface="Calibri" pitchFamily="34" charset="0"/>
                <a:cs typeface="Calibri" pitchFamily="34" charset="0"/>
              </a:rPr>
              <a:t>most published studies </a:t>
            </a:r>
            <a:r>
              <a:rPr kumimoji="0" lang="en-US" sz="2700" b="0" i="0" u="none" strike="noStrike" kern="1200" cap="none" spc="0" normalizeH="0" noProof="0" dirty="0" smtClean="0">
                <a:ln>
                  <a:noFill/>
                </a:ln>
                <a:solidFill>
                  <a:schemeClr val="tx1"/>
                </a:solidFill>
                <a:effectLst/>
                <a:uLnTx/>
                <a:uFillTx/>
                <a:latin typeface="Calibri" pitchFamily="34" charset="0"/>
                <a:cs typeface="Calibri" pitchFamily="34" charset="0"/>
              </a:rPr>
              <a:t>or the</a:t>
            </a:r>
            <a:r>
              <a:rPr lang="en-US" sz="2700" dirty="0" smtClean="0">
                <a:latin typeface="Calibri" pitchFamily="34" charset="0"/>
                <a:cs typeface="Calibri" pitchFamily="34" charset="0"/>
              </a:rPr>
              <a:t>y have </a:t>
            </a:r>
            <a:r>
              <a:rPr kumimoji="0" lang="en-US" sz="2700" b="1" i="0" u="none" strike="noStrike" kern="1200" cap="none" spc="0" normalizeH="0" noProof="0" dirty="0" smtClean="0">
                <a:ln>
                  <a:noFill/>
                </a:ln>
                <a:solidFill>
                  <a:schemeClr val="tx1"/>
                </a:solidFill>
                <a:effectLst/>
                <a:uLnTx/>
                <a:uFillTx/>
                <a:latin typeface="Calibri" pitchFamily="34" charset="0"/>
                <a:cs typeface="Calibri" pitchFamily="34" charset="0"/>
              </a:rPr>
              <a:t>no way to test the quality</a:t>
            </a:r>
            <a:r>
              <a:rPr lang="en-US" sz="2700" dirty="0" smtClean="0">
                <a:latin typeface="Calibri" pitchFamily="34" charset="0"/>
                <a:cs typeface="Calibri" pitchFamily="34" charset="0"/>
              </a:rPr>
              <a:t> of these results.</a:t>
            </a: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kumimoji="0" lang="en-US" sz="2700" b="0" i="0" u="none" strike="noStrike" kern="1200" cap="none" spc="0" normalizeH="0" noProof="0" dirty="0" smtClean="0">
              <a:ln>
                <a:noFill/>
              </a:ln>
              <a:solidFill>
                <a:schemeClr val="tx1"/>
              </a:solidFill>
              <a:effectLst/>
              <a:uLnTx/>
              <a:uFillTx/>
              <a:latin typeface="Calibri" pitchFamily="34" charset="0"/>
              <a:cs typeface="Calibri" pitchFamily="34" charset="0"/>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700" baseline="0" dirty="0" smtClean="0">
                <a:latin typeface="Calibri" pitchFamily="34" charset="0"/>
                <a:cs typeface="Calibri" pitchFamily="34" charset="0"/>
              </a:rPr>
              <a:t>Researchers write their papers in a way that is </a:t>
            </a:r>
            <a:r>
              <a:rPr lang="en-US" sz="2700" b="1" baseline="0" dirty="0" smtClean="0">
                <a:latin typeface="Calibri" pitchFamily="34" charset="0"/>
                <a:cs typeface="Calibri" pitchFamily="34" charset="0"/>
              </a:rPr>
              <a:t>not easily understood</a:t>
            </a:r>
            <a:r>
              <a:rPr lang="en-US" sz="2700" dirty="0" smtClean="0">
                <a:latin typeface="Calibri" pitchFamily="34" charset="0"/>
                <a:cs typeface="Calibri" pitchFamily="34" charset="0"/>
              </a:rPr>
              <a:t> by busy clinicians. </a:t>
            </a:r>
            <a:endParaRPr kumimoji="0" lang="en-US" sz="2700" b="0" i="0" u="none" strike="noStrike" kern="1200" cap="none" spc="0" normalizeH="0" baseline="0" noProof="0" dirty="0" smtClean="0">
              <a:ln>
                <a:noFill/>
              </a:ln>
              <a:solidFill>
                <a:schemeClr val="tx1"/>
              </a:solidFill>
              <a:effectLst/>
              <a:uLnTx/>
              <a:uFillTx/>
              <a:latin typeface="Calibri" pitchFamily="34" charset="0"/>
              <a:cs typeface="Calibri" pitchFamily="34" charset="0"/>
            </a:endParaRPr>
          </a:p>
        </p:txBody>
      </p:sp>
      <p:pic>
        <p:nvPicPr>
          <p:cNvPr id="1027" name="Picture 3"/>
          <p:cNvPicPr>
            <a:picLocks noChangeAspect="1" noChangeArrowheads="1"/>
          </p:cNvPicPr>
          <p:nvPr/>
        </p:nvPicPr>
        <p:blipFill>
          <a:blip r:embed="rId3" cstate="print"/>
          <a:srcRect/>
          <a:stretch>
            <a:fillRect/>
          </a:stretch>
        </p:blipFill>
        <p:spPr bwMode="auto">
          <a:xfrm>
            <a:off x="2627784" y="4221088"/>
            <a:ext cx="4176464" cy="24464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686800" cy="1143000"/>
          </a:xfrm>
        </p:spPr>
        <p:txBody>
          <a:bodyPr>
            <a:normAutofit/>
          </a:bodyPr>
          <a:lstStyle/>
          <a:p>
            <a:r>
              <a:rPr lang="hr-HR" dirty="0" err="1" smtClean="0">
                <a:latin typeface="Calibri" pitchFamily="34" charset="0"/>
                <a:cs typeface="Calibri" pitchFamily="34" charset="0"/>
              </a:rPr>
              <a:t>Give</a:t>
            </a:r>
            <a:r>
              <a:rPr lang="hr-HR" dirty="0" smtClean="0">
                <a:latin typeface="Calibri" pitchFamily="34" charset="0"/>
                <a:cs typeface="Calibri" pitchFamily="34" charset="0"/>
              </a:rPr>
              <a:t> us a tool!</a:t>
            </a:r>
            <a:endParaRPr lang="hr-HR" dirty="0">
              <a:solidFill>
                <a:srgbClr val="FF0000"/>
              </a:solidFill>
              <a:effectLst>
                <a:outerShdw blurRad="38100" dist="38100" dir="2700000" algn="tl">
                  <a:srgbClr val="000000">
                    <a:alpha val="43137"/>
                  </a:srgbClr>
                </a:outerShdw>
              </a:effectLst>
              <a:latin typeface="Calibri" pitchFamily="34" charset="0"/>
              <a:cs typeface="Calibri" pitchFamily="34" charset="0"/>
            </a:endParaRPr>
          </a:p>
        </p:txBody>
      </p:sp>
      <p:sp>
        <p:nvSpPr>
          <p:cNvPr id="4" name="TextBox 3"/>
          <p:cNvSpPr txBox="1"/>
          <p:nvPr/>
        </p:nvSpPr>
        <p:spPr>
          <a:xfrm>
            <a:off x="755576" y="1412776"/>
            <a:ext cx="7344816" cy="3046988"/>
          </a:xfrm>
          <a:prstGeom prst="rect">
            <a:avLst/>
          </a:prstGeom>
          <a:noFill/>
        </p:spPr>
        <p:txBody>
          <a:bodyPr wrap="square" rtlCol="0">
            <a:spAutoFit/>
          </a:bodyPr>
          <a:lstStyle/>
          <a:p>
            <a:r>
              <a:rPr lang="en-US" sz="3200" dirty="0" smtClean="0">
                <a:latin typeface="Calibri" pitchFamily="34" charset="0"/>
                <a:cs typeface="Calibri" pitchFamily="34" charset="0"/>
              </a:rPr>
              <a:t>Clinicians need a tool:</a:t>
            </a:r>
          </a:p>
          <a:p>
            <a:endParaRPr lang="en-US" sz="3200" dirty="0" smtClean="0">
              <a:latin typeface="Calibri" pitchFamily="34" charset="0"/>
              <a:cs typeface="Calibri" pitchFamily="34" charset="0"/>
            </a:endParaRPr>
          </a:p>
          <a:p>
            <a:pPr marL="342900" indent="-342900">
              <a:buFont typeface="+mj-lt"/>
              <a:buAutoNum type="arabicPeriod"/>
            </a:pPr>
            <a:r>
              <a:rPr lang="en-US" sz="3200" dirty="0" smtClean="0">
                <a:latin typeface="Calibri" pitchFamily="34" charset="0"/>
                <a:cs typeface="Calibri" pitchFamily="34" charset="0"/>
              </a:rPr>
              <a:t> by which they can assess the </a:t>
            </a:r>
            <a:r>
              <a:rPr lang="en-US" sz="3200" b="1" dirty="0" smtClean="0">
                <a:solidFill>
                  <a:schemeClr val="accent2"/>
                </a:solidFill>
                <a:latin typeface="Calibri" pitchFamily="34" charset="0"/>
                <a:cs typeface="Calibri" pitchFamily="34" charset="0"/>
              </a:rPr>
              <a:t>outcomes</a:t>
            </a:r>
          </a:p>
          <a:p>
            <a:pPr marL="342900" indent="-342900"/>
            <a:r>
              <a:rPr lang="en-US" sz="3200" dirty="0" smtClean="0">
                <a:latin typeface="Calibri" pitchFamily="34" charset="0"/>
                <a:cs typeface="Calibri" pitchFamily="34" charset="0"/>
              </a:rPr>
              <a:t>    of individual studies,</a:t>
            </a:r>
          </a:p>
          <a:p>
            <a:pPr marL="342900" indent="-342900"/>
            <a:r>
              <a:rPr lang="en-US" sz="3200" dirty="0" smtClean="0">
                <a:latin typeface="Calibri" pitchFamily="34" charset="0"/>
                <a:cs typeface="Calibri" pitchFamily="34" charset="0"/>
              </a:rPr>
              <a:t>2. which will help them overcome the problem of large number of published.  </a:t>
            </a:r>
            <a:endParaRPr lang="en-US" sz="3200" dirty="0">
              <a:latin typeface="Calibri" pitchFamily="34" charset="0"/>
              <a:cs typeface="Calibri" pitchFamily="34" charset="0"/>
            </a:endParaRPr>
          </a:p>
        </p:txBody>
      </p:sp>
      <p:sp>
        <p:nvSpPr>
          <p:cNvPr id="6" name="Title 2"/>
          <p:cNvSpPr txBox="1">
            <a:spLocks/>
          </p:cNvSpPr>
          <p:nvPr/>
        </p:nvSpPr>
        <p:spPr>
          <a:xfrm>
            <a:off x="285720" y="5000636"/>
            <a:ext cx="8750776" cy="1143000"/>
          </a:xfrm>
          <a:prstGeom prst="rect">
            <a:avLst/>
          </a:prstGeom>
        </p:spPr>
        <p:txBody>
          <a:bodyPr vert="horz" rtlCol="0" anchor="ctr">
            <a:normAutofit fontScale="90000"/>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hr-HR" sz="4100" b="1" i="0" u="none" strike="noStrike" kern="1200" cap="none" spc="0" normalizeH="0" baseline="0" noProof="0" dirty="0" err="1" smtClean="0">
                <a:ln>
                  <a:noFill/>
                </a:ln>
                <a:solidFill>
                  <a:schemeClr val="tx2"/>
                </a:solidFill>
                <a:uLnTx/>
                <a:uFillTx/>
                <a:latin typeface="Calibri" pitchFamily="34" charset="0"/>
                <a:ea typeface="+mj-ea"/>
                <a:cs typeface="Calibri" pitchFamily="34" charset="0"/>
              </a:rPr>
              <a:t>The</a:t>
            </a:r>
            <a:r>
              <a:rPr kumimoji="0" lang="hr-HR" sz="4100" b="1" i="0" u="none" strike="noStrike" kern="1200" cap="none" spc="0" normalizeH="0" baseline="0" noProof="0" dirty="0" smtClean="0">
                <a:ln>
                  <a:noFill/>
                </a:ln>
                <a:solidFill>
                  <a:schemeClr val="tx2"/>
                </a:solidFill>
                <a:uLnTx/>
                <a:uFillTx/>
                <a:latin typeface="Calibri" pitchFamily="34" charset="0"/>
                <a:ea typeface="+mj-ea"/>
                <a:cs typeface="Calibri" pitchFamily="34" charset="0"/>
              </a:rPr>
              <a:t> tool:</a:t>
            </a:r>
            <a:r>
              <a:rPr kumimoji="0" lang="hr-HR" sz="4100" b="1" i="0" u="none" strike="noStrike" kern="1200" cap="none" spc="0" normalizeH="0" noProof="0" dirty="0" smtClean="0">
                <a:ln>
                  <a:noFill/>
                </a:ln>
                <a:solidFill>
                  <a:schemeClr val="tx2"/>
                </a:solidFill>
                <a:uLnTx/>
                <a:uFillTx/>
                <a:latin typeface="Calibri" pitchFamily="34" charset="0"/>
                <a:ea typeface="+mj-ea"/>
                <a:cs typeface="Calibri" pitchFamily="34" charset="0"/>
              </a:rPr>
              <a:t> </a:t>
            </a:r>
            <a:r>
              <a:rPr kumimoji="0" lang="hr-HR" sz="4100" b="1" i="0" u="none" strike="noStrike" kern="1200" cap="none" spc="0" normalizeH="0" noProof="0" dirty="0" err="1" smtClean="0">
                <a:ln>
                  <a:noFill/>
                </a:ln>
                <a:solidFill>
                  <a:srgbClr val="FF0000"/>
                </a:solidFill>
                <a:uLnTx/>
                <a:uFillTx/>
                <a:latin typeface="Calibri" pitchFamily="34" charset="0"/>
                <a:ea typeface="+mj-ea"/>
                <a:cs typeface="Calibri" pitchFamily="34" charset="0"/>
              </a:rPr>
              <a:t>evidence</a:t>
            </a:r>
            <a:r>
              <a:rPr lang="hr-HR" sz="4100" b="1" dirty="0" smtClean="0">
                <a:solidFill>
                  <a:srgbClr val="FF0000"/>
                </a:solidFill>
                <a:latin typeface="Calibri" pitchFamily="34" charset="0"/>
                <a:ea typeface="+mj-ea"/>
                <a:cs typeface="Calibri" pitchFamily="34" charset="0"/>
              </a:rPr>
              <a:t>-</a:t>
            </a:r>
            <a:r>
              <a:rPr kumimoji="0" lang="hr-HR" sz="4100" b="1" i="0" u="none" strike="noStrike" kern="1200" cap="none" spc="0" normalizeH="0" noProof="0" dirty="0" err="1" smtClean="0">
                <a:ln>
                  <a:noFill/>
                </a:ln>
                <a:solidFill>
                  <a:srgbClr val="FF0000"/>
                </a:solidFill>
                <a:uLnTx/>
                <a:uFillTx/>
                <a:latin typeface="Calibri" pitchFamily="34" charset="0"/>
                <a:ea typeface="+mj-ea"/>
                <a:cs typeface="Calibri" pitchFamily="34" charset="0"/>
              </a:rPr>
              <a:t>based</a:t>
            </a:r>
            <a:r>
              <a:rPr kumimoji="0" lang="hr-HR" sz="4100" b="1" i="0" u="none" strike="noStrike" kern="1200" cap="none" spc="0" normalizeH="0" noProof="0" dirty="0" smtClean="0">
                <a:ln>
                  <a:noFill/>
                </a:ln>
                <a:solidFill>
                  <a:srgbClr val="FF0000"/>
                </a:solidFill>
                <a:uLnTx/>
                <a:uFillTx/>
                <a:latin typeface="Calibri" pitchFamily="34" charset="0"/>
                <a:ea typeface="+mj-ea"/>
                <a:cs typeface="Calibri" pitchFamily="34" charset="0"/>
              </a:rPr>
              <a:t> medicine (EBM)</a:t>
            </a:r>
            <a:endParaRPr kumimoji="0" lang="hr-HR" sz="4100" b="1" i="0" u="none" strike="noStrike" kern="1200" cap="none" spc="0" normalizeH="0" baseline="0" noProof="0" dirty="0">
              <a:ln>
                <a:noFill/>
              </a:ln>
              <a:solidFill>
                <a:srgbClr val="FF0000"/>
              </a:solidFill>
              <a:uLnTx/>
              <a:uFillTx/>
              <a:latin typeface="Calibri" pitchFamily="34" charset="0"/>
              <a:ea typeface="+mj-ea"/>
              <a:cs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22263" y="549275"/>
            <a:ext cx="8497887" cy="4001095"/>
          </a:xfrm>
          <a:prstGeom prst="rect">
            <a:avLst/>
          </a:prstGeom>
          <a:noFill/>
          <a:ln w="12700">
            <a:noFill/>
            <a:miter lim="800000"/>
            <a:headEnd/>
            <a:tailEnd/>
          </a:ln>
        </p:spPr>
        <p:txBody>
          <a:bodyPr wrap="square">
            <a:spAutoFit/>
          </a:bodyPr>
          <a:lstStyle/>
          <a:p>
            <a:pPr>
              <a:spcBef>
                <a:spcPct val="50000"/>
              </a:spcBef>
              <a:defRPr/>
            </a:pPr>
            <a:r>
              <a:rPr lang="hr-HR" sz="4400" b="1" dirty="0" err="1" smtClean="0">
                <a:latin typeface="Calibri" pitchFamily="34" charset="0"/>
                <a:cs typeface="Calibri" pitchFamily="34" charset="0"/>
              </a:rPr>
              <a:t>Evidence</a:t>
            </a:r>
            <a:r>
              <a:rPr lang="hr-HR" sz="4400" b="1" dirty="0" smtClean="0">
                <a:latin typeface="Calibri" pitchFamily="34" charset="0"/>
                <a:cs typeface="Calibri" pitchFamily="34" charset="0"/>
              </a:rPr>
              <a:t>-</a:t>
            </a:r>
            <a:r>
              <a:rPr lang="hr-HR" sz="4400" b="1" dirty="0" err="1" smtClean="0">
                <a:latin typeface="Calibri" pitchFamily="34" charset="0"/>
                <a:cs typeface="Calibri" pitchFamily="34" charset="0"/>
              </a:rPr>
              <a:t>based</a:t>
            </a:r>
            <a:r>
              <a:rPr lang="hr-HR" sz="4400" b="1" dirty="0" smtClean="0">
                <a:latin typeface="Calibri" pitchFamily="34" charset="0"/>
                <a:cs typeface="Calibri" pitchFamily="34" charset="0"/>
              </a:rPr>
              <a:t> medicine</a:t>
            </a:r>
            <a:endParaRPr lang="hr-HR" sz="4400" b="1" dirty="0">
              <a:latin typeface="Calibri" pitchFamily="34" charset="0"/>
              <a:cs typeface="Calibri" pitchFamily="34" charset="0"/>
            </a:endParaRPr>
          </a:p>
          <a:p>
            <a:pPr>
              <a:spcBef>
                <a:spcPct val="50000"/>
              </a:spcBef>
              <a:defRPr/>
            </a:pPr>
            <a:endParaRPr lang="hr-HR" sz="4400" b="1" dirty="0">
              <a:latin typeface="Calibri" pitchFamily="34" charset="0"/>
              <a:cs typeface="Calibri" pitchFamily="34" charset="0"/>
            </a:endParaRPr>
          </a:p>
          <a:p>
            <a:pPr>
              <a:spcBef>
                <a:spcPct val="50000"/>
              </a:spcBef>
              <a:defRPr/>
            </a:pPr>
            <a:r>
              <a:rPr lang="en-GB" sz="3200" dirty="0" smtClean="0">
                <a:latin typeface="Calibri" pitchFamily="34" charset="0"/>
                <a:cs typeface="Calibri" pitchFamily="34" charset="0"/>
              </a:rPr>
              <a:t>Evidence-based medicine is the conscientious, explicit and judicious use of current best evidence in making decisions about the care of individual patients. </a:t>
            </a:r>
            <a:endParaRPr lang="en-US" sz="32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4"/>
          <p:cNvSpPr>
            <a:spLocks noChangeArrowheads="1" noChangeShapeType="1" noTextEdit="1"/>
          </p:cNvSpPr>
          <p:nvPr/>
        </p:nvSpPr>
        <p:spPr bwMode="auto">
          <a:xfrm>
            <a:off x="1835150" y="908050"/>
            <a:ext cx="5472113" cy="3024188"/>
          </a:xfrm>
          <a:prstGeom prst="rect">
            <a:avLst/>
          </a:prstGeom>
        </p:spPr>
        <p:txBody>
          <a:bodyPr wrap="none" fromWordArt="1">
            <a:prstTxWarp prst="textFadeUp">
              <a:avLst>
                <a:gd name="adj" fmla="val 12694"/>
              </a:avLst>
            </a:prstTxWarp>
          </a:bodyPr>
          <a:lstStyle/>
          <a:p>
            <a:r>
              <a:rPr lang="hr-HR" sz="3600" kern="10" dirty="0" err="1" smtClean="0">
                <a:ln w="12700">
                  <a:solidFill>
                    <a:srgbClr val="B2B2B2"/>
                  </a:solidFill>
                  <a:round/>
                  <a:headEnd/>
                  <a:tailEnd/>
                </a:ln>
                <a:gradFill rotWithShape="1">
                  <a:gsLst>
                    <a:gs pos="0">
                      <a:srgbClr val="FF9900"/>
                    </a:gs>
                    <a:gs pos="100000">
                      <a:srgbClr val="FF5050"/>
                    </a:gs>
                  </a:gsLst>
                  <a:lin ang="5400000" scaled="1"/>
                </a:gradFill>
                <a:effectLst>
                  <a:outerShdw dist="35921" dir="2700000" sy="50000" rotWithShape="0">
                    <a:srgbClr val="875B0D">
                      <a:alpha val="70000"/>
                    </a:srgbClr>
                  </a:outerShdw>
                </a:effectLst>
                <a:latin typeface="Arial Black"/>
              </a:rPr>
              <a:t>Burn</a:t>
            </a:r>
            <a:r>
              <a:rPr lang="hr-HR" sz="3600" kern="10" dirty="0" smtClean="0">
                <a:ln w="12700">
                  <a:solidFill>
                    <a:srgbClr val="B2B2B2"/>
                  </a:solidFill>
                  <a:round/>
                  <a:headEnd/>
                  <a:tailEnd/>
                </a:ln>
                <a:gradFill rotWithShape="1">
                  <a:gsLst>
                    <a:gs pos="0">
                      <a:srgbClr val="FF9900"/>
                    </a:gs>
                    <a:gs pos="100000">
                      <a:srgbClr val="FF5050"/>
                    </a:gs>
                  </a:gsLst>
                  <a:lin ang="5400000" scaled="1"/>
                </a:gradFill>
                <a:effectLst>
                  <a:outerShdw dist="35921" dir="2700000" sy="50000" rotWithShape="0">
                    <a:srgbClr val="875B0D">
                      <a:alpha val="70000"/>
                    </a:srgbClr>
                  </a:outerShdw>
                </a:effectLst>
                <a:latin typeface="Arial Black"/>
              </a:rPr>
              <a:t> </a:t>
            </a:r>
            <a:r>
              <a:rPr lang="hr-HR" sz="3600" kern="10" dirty="0" err="1" smtClean="0">
                <a:ln w="12700">
                  <a:solidFill>
                    <a:srgbClr val="B2B2B2"/>
                  </a:solidFill>
                  <a:round/>
                  <a:headEnd/>
                  <a:tailEnd/>
                </a:ln>
                <a:gradFill rotWithShape="1">
                  <a:gsLst>
                    <a:gs pos="0">
                      <a:srgbClr val="FF9900"/>
                    </a:gs>
                    <a:gs pos="100000">
                      <a:srgbClr val="FF5050"/>
                    </a:gs>
                  </a:gsLst>
                  <a:lin ang="5400000" scaled="1"/>
                </a:gradFill>
                <a:effectLst>
                  <a:outerShdw dist="35921" dir="2700000" sy="50000" rotWithShape="0">
                    <a:srgbClr val="875B0D">
                      <a:alpha val="70000"/>
                    </a:srgbClr>
                  </a:outerShdw>
                </a:effectLst>
                <a:latin typeface="Arial Black"/>
              </a:rPr>
              <a:t>your</a:t>
            </a:r>
            <a:r>
              <a:rPr lang="hr-HR" sz="3600" kern="10" dirty="0" smtClean="0">
                <a:ln w="12700">
                  <a:solidFill>
                    <a:srgbClr val="B2B2B2"/>
                  </a:solidFill>
                  <a:round/>
                  <a:headEnd/>
                  <a:tailEnd/>
                </a:ln>
                <a:gradFill rotWithShape="1">
                  <a:gsLst>
                    <a:gs pos="0">
                      <a:srgbClr val="FF9900"/>
                    </a:gs>
                    <a:gs pos="100000">
                      <a:srgbClr val="FF5050"/>
                    </a:gs>
                  </a:gsLst>
                  <a:lin ang="5400000" scaled="1"/>
                </a:gradFill>
                <a:effectLst>
                  <a:outerShdw dist="35921" dir="2700000" sy="50000" rotWithShape="0">
                    <a:srgbClr val="875B0D">
                      <a:alpha val="70000"/>
                    </a:srgbClr>
                  </a:outerShdw>
                </a:effectLst>
                <a:latin typeface="Arial Black"/>
              </a:rPr>
              <a:t> </a:t>
            </a:r>
            <a:r>
              <a:rPr lang="hr-HR" sz="3600" kern="10" dirty="0" err="1" smtClean="0">
                <a:ln w="12700">
                  <a:solidFill>
                    <a:srgbClr val="B2B2B2"/>
                  </a:solidFill>
                  <a:round/>
                  <a:headEnd/>
                  <a:tailEnd/>
                </a:ln>
                <a:gradFill rotWithShape="1">
                  <a:gsLst>
                    <a:gs pos="0">
                      <a:srgbClr val="FF9900"/>
                    </a:gs>
                    <a:gs pos="100000">
                      <a:srgbClr val="FF5050"/>
                    </a:gs>
                  </a:gsLst>
                  <a:lin ang="5400000" scaled="1"/>
                </a:gradFill>
                <a:effectLst>
                  <a:outerShdw dist="35921" dir="2700000" sy="50000" rotWithShape="0">
                    <a:srgbClr val="875B0D">
                      <a:alpha val="70000"/>
                    </a:srgbClr>
                  </a:outerShdw>
                </a:effectLst>
                <a:latin typeface="Arial Black"/>
              </a:rPr>
              <a:t>books</a:t>
            </a:r>
            <a:r>
              <a:rPr lang="en-GB" sz="3600" kern="10" dirty="0" smtClean="0">
                <a:ln w="12700">
                  <a:solidFill>
                    <a:srgbClr val="B2B2B2"/>
                  </a:solidFill>
                  <a:round/>
                  <a:headEnd/>
                  <a:tailEnd/>
                </a:ln>
                <a:gradFill rotWithShape="1">
                  <a:gsLst>
                    <a:gs pos="0">
                      <a:srgbClr val="FF9900"/>
                    </a:gs>
                    <a:gs pos="100000">
                      <a:srgbClr val="FF5050"/>
                    </a:gs>
                  </a:gsLst>
                  <a:lin ang="5400000" scaled="1"/>
                </a:gradFill>
                <a:effectLst>
                  <a:outerShdw dist="35921" dir="2700000" sy="50000" rotWithShape="0">
                    <a:srgbClr val="875B0D">
                      <a:alpha val="70000"/>
                    </a:srgbClr>
                  </a:outerShdw>
                </a:effectLst>
                <a:latin typeface="Arial Black"/>
              </a:rPr>
              <a:t>!</a:t>
            </a:r>
            <a:endParaRPr lang="en-GB" sz="3600" kern="10" dirty="0">
              <a:ln w="12700">
                <a:solidFill>
                  <a:srgbClr val="B2B2B2"/>
                </a:solidFill>
                <a:round/>
                <a:headEnd/>
                <a:tailEnd/>
              </a:ln>
              <a:gradFill rotWithShape="1">
                <a:gsLst>
                  <a:gs pos="0">
                    <a:srgbClr val="FF9900"/>
                  </a:gs>
                  <a:gs pos="100000">
                    <a:srgbClr val="FF5050"/>
                  </a:gs>
                </a:gsLst>
                <a:lin ang="5400000" scaled="1"/>
              </a:gradFill>
              <a:effectLst>
                <a:outerShdw dist="35921" dir="2700000" sy="50000" rotWithShape="0">
                  <a:srgbClr val="875B0D">
                    <a:alpha val="70000"/>
                  </a:srgbClr>
                </a:outerShdw>
              </a:effectLst>
              <a:latin typeface="Arial Black"/>
            </a:endParaRPr>
          </a:p>
        </p:txBody>
      </p:sp>
      <p:pic>
        <p:nvPicPr>
          <p:cNvPr id="4099" name="Picture 6" descr="fire">
            <a:hlinkClick r:id="rId3"/>
          </p:cNvPr>
          <p:cNvPicPr>
            <a:picLocks noChangeAspect="1" noChangeArrowheads="1"/>
          </p:cNvPicPr>
          <p:nvPr/>
        </p:nvPicPr>
        <p:blipFill>
          <a:blip r:embed="rId4" cstate="print"/>
          <a:srcRect/>
          <a:stretch>
            <a:fillRect/>
          </a:stretch>
        </p:blipFill>
        <p:spPr bwMode="auto">
          <a:xfrm>
            <a:off x="2987675" y="3860800"/>
            <a:ext cx="3579813" cy="2689225"/>
          </a:xfrm>
          <a:prstGeom prst="rect">
            <a:avLst/>
          </a:prstGeom>
          <a:noFill/>
          <a:ln w="9525">
            <a:noFill/>
            <a:miter lim="800000"/>
            <a:headEnd/>
            <a:tailEnd/>
          </a:ln>
        </p:spPr>
      </p:pic>
      <p:sp>
        <p:nvSpPr>
          <p:cNvPr id="4" name="TextBox 3"/>
          <p:cNvSpPr txBox="1"/>
          <p:nvPr/>
        </p:nvSpPr>
        <p:spPr>
          <a:xfrm>
            <a:off x="7164288" y="5157192"/>
            <a:ext cx="1979712" cy="830997"/>
          </a:xfrm>
          <a:prstGeom prst="rect">
            <a:avLst/>
          </a:prstGeom>
          <a:noFill/>
        </p:spPr>
        <p:txBody>
          <a:bodyPr wrap="square" rtlCol="0">
            <a:spAutoFit/>
          </a:bodyPr>
          <a:lstStyle/>
          <a:p>
            <a:r>
              <a:rPr lang="hr-HR" sz="2400" dirty="0" smtClean="0">
                <a:latin typeface="Calibri" pitchFamily="34" charset="0"/>
                <a:cs typeface="Calibri" pitchFamily="34" charset="0"/>
              </a:rPr>
              <a:t>David </a:t>
            </a:r>
            <a:r>
              <a:rPr lang="hr-HR" sz="2400" dirty="0" err="1" smtClean="0">
                <a:latin typeface="Calibri" pitchFamily="34" charset="0"/>
                <a:cs typeface="Calibri" pitchFamily="34" charset="0"/>
              </a:rPr>
              <a:t>Sackett</a:t>
            </a:r>
            <a:r>
              <a:rPr lang="hr-HR" sz="2400" dirty="0" smtClean="0">
                <a:latin typeface="Calibri" pitchFamily="34" charset="0"/>
                <a:cs typeface="Calibri" pitchFamily="34" charset="0"/>
              </a:rPr>
              <a:t>,  EBM “</a:t>
            </a:r>
            <a:r>
              <a:rPr lang="hr-HR" sz="2400" dirty="0" err="1" smtClean="0">
                <a:latin typeface="Calibri" pitchFamily="34" charset="0"/>
                <a:cs typeface="Calibri" pitchFamily="34" charset="0"/>
              </a:rPr>
              <a:t>father</a:t>
            </a:r>
            <a:r>
              <a:rPr lang="hr-HR" sz="2400" dirty="0" smtClean="0">
                <a:latin typeface="Calibri" pitchFamily="34" charset="0"/>
                <a:cs typeface="Calibri" pitchFamily="34" charset="0"/>
              </a:rPr>
              <a:t>”</a:t>
            </a:r>
            <a:endParaRPr lang="en-GB" sz="24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6" descr="fire">
            <a:hlinkClick r:id="rId3"/>
          </p:cNvPr>
          <p:cNvPicPr>
            <a:picLocks noChangeAspect="1" noChangeArrowheads="1"/>
          </p:cNvPicPr>
          <p:nvPr/>
        </p:nvPicPr>
        <p:blipFill>
          <a:blip r:embed="rId4" cstate="print"/>
          <a:srcRect/>
          <a:stretch>
            <a:fillRect/>
          </a:stretch>
        </p:blipFill>
        <p:spPr bwMode="auto">
          <a:xfrm>
            <a:off x="7452320" y="5589240"/>
            <a:ext cx="1440160" cy="1081876"/>
          </a:xfrm>
          <a:prstGeom prst="rect">
            <a:avLst/>
          </a:prstGeom>
          <a:noFill/>
          <a:ln w="9525">
            <a:noFill/>
            <a:miter lim="800000"/>
            <a:headEnd/>
            <a:tailEnd/>
          </a:ln>
        </p:spPr>
      </p:pic>
      <p:sp>
        <p:nvSpPr>
          <p:cNvPr id="4" name="Rectangle 3"/>
          <p:cNvSpPr/>
          <p:nvPr/>
        </p:nvSpPr>
        <p:spPr>
          <a:xfrm>
            <a:off x="251520" y="404664"/>
            <a:ext cx="8568952" cy="5262979"/>
          </a:xfrm>
          <a:prstGeom prst="rect">
            <a:avLst/>
          </a:prstGeom>
        </p:spPr>
        <p:txBody>
          <a:bodyPr wrap="square">
            <a:spAutoFit/>
          </a:bodyPr>
          <a:lstStyle/>
          <a:p>
            <a:r>
              <a:rPr lang="en-GB" sz="2800" b="1" dirty="0" smtClean="0">
                <a:latin typeface="Calibri" pitchFamily="34" charset="0"/>
                <a:cs typeface="Calibri" pitchFamily="34" charset="0"/>
              </a:rPr>
              <a:t>Advice from Dave </a:t>
            </a:r>
            <a:r>
              <a:rPr lang="en-GB" sz="2800" b="1" dirty="0" err="1" smtClean="0">
                <a:latin typeface="Calibri" pitchFamily="34" charset="0"/>
                <a:cs typeface="Calibri" pitchFamily="34" charset="0"/>
              </a:rPr>
              <a:t>Sackett</a:t>
            </a:r>
            <a:r>
              <a:rPr lang="en-GB" sz="2800" b="1" dirty="0" smtClean="0">
                <a:latin typeface="Calibri" pitchFamily="34" charset="0"/>
                <a:cs typeface="Calibri" pitchFamily="34" charset="0"/>
              </a:rPr>
              <a:t>, the father of evidence based</a:t>
            </a:r>
            <a:r>
              <a:rPr lang="hr-HR" sz="2800" b="1" dirty="0" smtClean="0">
                <a:latin typeface="Calibri" pitchFamily="34" charset="0"/>
                <a:cs typeface="Calibri" pitchFamily="34" charset="0"/>
              </a:rPr>
              <a:t> </a:t>
            </a:r>
            <a:r>
              <a:rPr lang="en-GB" sz="2800" b="1" dirty="0" smtClean="0">
                <a:latin typeface="Calibri" pitchFamily="34" charset="0"/>
                <a:cs typeface="Calibri" pitchFamily="34" charset="0"/>
              </a:rPr>
              <a:t>medicine</a:t>
            </a:r>
          </a:p>
          <a:p>
            <a:pPr marL="174625" indent="-174625">
              <a:buFont typeface="Arial" pitchFamily="34" charset="0"/>
              <a:buChar char="•"/>
            </a:pPr>
            <a:r>
              <a:rPr lang="en-GB" sz="2800" dirty="0" smtClean="0">
                <a:latin typeface="Calibri" pitchFamily="34" charset="0"/>
                <a:cs typeface="Calibri" pitchFamily="34" charset="0"/>
              </a:rPr>
              <a:t>The most powerful therapeutic tool you’ll ever have is your own personality</a:t>
            </a:r>
          </a:p>
          <a:p>
            <a:pPr marL="174625" indent="-174625">
              <a:buFont typeface="Arial" pitchFamily="34" charset="0"/>
              <a:buChar char="•"/>
            </a:pPr>
            <a:r>
              <a:rPr lang="en-GB" sz="2800" dirty="0" smtClean="0">
                <a:latin typeface="Calibri" pitchFamily="34" charset="0"/>
                <a:cs typeface="Calibri" pitchFamily="34" charset="0"/>
              </a:rPr>
              <a:t>Half of what you’ll learn in medical school will be shown to be</a:t>
            </a:r>
            <a:r>
              <a:rPr lang="hr-HR" sz="2800" dirty="0" smtClean="0">
                <a:latin typeface="Calibri" pitchFamily="34" charset="0"/>
                <a:cs typeface="Calibri" pitchFamily="34" charset="0"/>
              </a:rPr>
              <a:t> dead </a:t>
            </a:r>
            <a:r>
              <a:rPr lang="en-GB" sz="2800" dirty="0" smtClean="0">
                <a:latin typeface="Calibri" pitchFamily="34" charset="0"/>
                <a:cs typeface="Calibri" pitchFamily="34" charset="0"/>
              </a:rPr>
              <a:t>wrong or out of date within five years of your graduation; the trouble</a:t>
            </a:r>
            <a:r>
              <a:rPr lang="hr-HR" sz="2800" dirty="0" smtClean="0">
                <a:latin typeface="Calibri" pitchFamily="34" charset="0"/>
                <a:cs typeface="Calibri" pitchFamily="34" charset="0"/>
              </a:rPr>
              <a:t> </a:t>
            </a:r>
            <a:r>
              <a:rPr lang="en-GB" sz="2800" dirty="0" smtClean="0">
                <a:latin typeface="Calibri" pitchFamily="34" charset="0"/>
                <a:cs typeface="Calibri" pitchFamily="34" charset="0"/>
              </a:rPr>
              <a:t>is that nobody can tell you which half</a:t>
            </a:r>
            <a:r>
              <a:rPr lang="hr-HR" sz="2800" dirty="0" smtClean="0">
                <a:latin typeface="Calibri" pitchFamily="34" charset="0"/>
                <a:cs typeface="Calibri" pitchFamily="34" charset="0"/>
              </a:rPr>
              <a:t> </a:t>
            </a:r>
            <a:r>
              <a:rPr lang="en-GB" sz="2800" dirty="0" smtClean="0">
                <a:latin typeface="Calibri" pitchFamily="34" charset="0"/>
                <a:cs typeface="Calibri" pitchFamily="34" charset="0"/>
              </a:rPr>
              <a:t>—</a:t>
            </a:r>
            <a:r>
              <a:rPr lang="hr-HR" sz="2800" dirty="0" smtClean="0">
                <a:latin typeface="Calibri" pitchFamily="34" charset="0"/>
                <a:cs typeface="Calibri" pitchFamily="34" charset="0"/>
              </a:rPr>
              <a:t> </a:t>
            </a:r>
            <a:r>
              <a:rPr lang="en-GB" sz="2800" dirty="0" smtClean="0">
                <a:latin typeface="Calibri" pitchFamily="34" charset="0"/>
                <a:cs typeface="Calibri" pitchFamily="34" charset="0"/>
              </a:rPr>
              <a:t>so the most important thing to learn</a:t>
            </a:r>
            <a:r>
              <a:rPr lang="hr-HR" sz="2800" dirty="0" smtClean="0">
                <a:latin typeface="Calibri" pitchFamily="34" charset="0"/>
                <a:cs typeface="Calibri" pitchFamily="34" charset="0"/>
              </a:rPr>
              <a:t> </a:t>
            </a:r>
            <a:r>
              <a:rPr lang="en-GB" sz="2800" dirty="0" smtClean="0">
                <a:latin typeface="Calibri" pitchFamily="34" charset="0"/>
                <a:cs typeface="Calibri" pitchFamily="34" charset="0"/>
              </a:rPr>
              <a:t>is how to learn on your own</a:t>
            </a:r>
          </a:p>
          <a:p>
            <a:pPr marL="174625" indent="-174625">
              <a:buFont typeface="Arial" pitchFamily="34" charset="0"/>
              <a:buChar char="•"/>
            </a:pPr>
            <a:r>
              <a:rPr lang="en-GB" sz="2800" dirty="0" smtClean="0">
                <a:latin typeface="Calibri" pitchFamily="34" charset="0"/>
                <a:cs typeface="Calibri" pitchFamily="34" charset="0"/>
              </a:rPr>
              <a:t>Remember that your teachers are as full of bullshit as your parents</a:t>
            </a:r>
          </a:p>
          <a:p>
            <a:pPr marL="174625" indent="-174625">
              <a:buFont typeface="Arial" pitchFamily="34" charset="0"/>
              <a:buChar char="•"/>
            </a:pPr>
            <a:r>
              <a:rPr lang="en-GB" sz="2800" dirty="0" smtClean="0">
                <a:latin typeface="Calibri" pitchFamily="34" charset="0"/>
                <a:cs typeface="Calibri" pitchFamily="34" charset="0"/>
              </a:rPr>
              <a:t>You are in for more fun than you can possibly imagine</a:t>
            </a:r>
            <a:endParaRPr lang="en-GB" sz="28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646113" y="404813"/>
            <a:ext cx="7813675" cy="5386090"/>
          </a:xfrm>
          <a:prstGeom prst="rect">
            <a:avLst/>
          </a:prstGeom>
          <a:noFill/>
          <a:ln w="12700">
            <a:noFill/>
            <a:miter lim="800000"/>
            <a:headEnd/>
            <a:tailEnd/>
          </a:ln>
        </p:spPr>
        <p:txBody>
          <a:bodyPr>
            <a:spAutoFit/>
          </a:bodyPr>
          <a:lstStyle/>
          <a:p>
            <a:pPr marL="457200" indent="-457200">
              <a:spcBef>
                <a:spcPct val="50000"/>
              </a:spcBef>
              <a:defRPr/>
            </a:pPr>
            <a:r>
              <a:rPr lang="en-US" sz="4400" b="1" dirty="0" smtClean="0">
                <a:latin typeface="Calibri" pitchFamily="34" charset="0"/>
                <a:cs typeface="Calibri" pitchFamily="34" charset="0"/>
              </a:rPr>
              <a:t>Two principles:</a:t>
            </a:r>
            <a:endParaRPr lang="en-US" sz="3000" dirty="0" smtClean="0">
              <a:latin typeface="Calibri" pitchFamily="34" charset="0"/>
              <a:cs typeface="Calibri" pitchFamily="34" charset="0"/>
            </a:endParaRPr>
          </a:p>
          <a:p>
            <a:pPr marL="457200" indent="-457200">
              <a:spcBef>
                <a:spcPct val="50000"/>
              </a:spcBef>
              <a:buFontTx/>
              <a:buChar char="•"/>
              <a:defRPr/>
            </a:pPr>
            <a:r>
              <a:rPr lang="en-US" sz="3000" dirty="0" smtClean="0">
                <a:latin typeface="Calibri" pitchFamily="34" charset="0"/>
                <a:cs typeface="Calibri" pitchFamily="34" charset="0"/>
              </a:rPr>
              <a:t>Clinical decision making is base on a hierarchical pyramid of evidence strength from different study designs.</a:t>
            </a:r>
          </a:p>
          <a:p>
            <a:pPr marL="457200" indent="-457200">
              <a:spcBef>
                <a:spcPct val="50000"/>
              </a:spcBef>
              <a:buFontTx/>
              <a:buChar char="•"/>
              <a:defRPr/>
            </a:pPr>
            <a:r>
              <a:rPr lang="en-US" sz="3000" dirty="0" smtClean="0">
                <a:latin typeface="Calibri" pitchFamily="34" charset="0"/>
                <a:cs typeface="Calibri" pitchFamily="34" charset="0"/>
              </a:rPr>
              <a:t>Evidence by itself is not enough for the final decision – the physician must always consider </a:t>
            </a:r>
            <a:r>
              <a:rPr lang="en-US" sz="3000" dirty="0" err="1" smtClean="0">
                <a:latin typeface="Calibri" pitchFamily="34" charset="0"/>
                <a:cs typeface="Calibri" pitchFamily="34" charset="0"/>
              </a:rPr>
              <a:t>ben</a:t>
            </a:r>
            <a:r>
              <a:rPr lang="hr-HR" sz="3000" dirty="0" smtClean="0">
                <a:latin typeface="Calibri" pitchFamily="34" charset="0"/>
                <a:cs typeface="Calibri" pitchFamily="34" charset="0"/>
              </a:rPr>
              <a:t>e</a:t>
            </a:r>
            <a:r>
              <a:rPr lang="en-US" sz="3000" dirty="0" smtClean="0">
                <a:latin typeface="Calibri" pitchFamily="34" charset="0"/>
                <a:cs typeface="Calibri" pitchFamily="34" charset="0"/>
              </a:rPr>
              <a:t>fits and risks, price and many other parameters, especially subjective characteristics and value system of the patient.</a:t>
            </a:r>
            <a:endParaRPr lang="en-US" sz="30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hr-HR" sz="4000" dirty="0" err="1" smtClean="0">
                <a:latin typeface="Calibri" pitchFamily="34" charset="0"/>
                <a:cs typeface="Calibri" pitchFamily="34" charset="0"/>
              </a:rPr>
              <a:t>Sources</a:t>
            </a:r>
            <a:r>
              <a:rPr lang="hr-HR" sz="4000" dirty="0" smtClean="0">
                <a:latin typeface="Calibri" pitchFamily="34" charset="0"/>
                <a:cs typeface="Calibri" pitchFamily="34" charset="0"/>
              </a:rPr>
              <a:t> </a:t>
            </a:r>
            <a:r>
              <a:rPr lang="hr-HR" sz="4000" dirty="0" err="1" smtClean="0">
                <a:latin typeface="Calibri" pitchFamily="34" charset="0"/>
                <a:cs typeface="Calibri" pitchFamily="34" charset="0"/>
              </a:rPr>
              <a:t>of</a:t>
            </a:r>
            <a:r>
              <a:rPr lang="hr-HR" sz="4000" dirty="0" smtClean="0">
                <a:latin typeface="Calibri" pitchFamily="34" charset="0"/>
                <a:cs typeface="Calibri" pitchFamily="34" charset="0"/>
              </a:rPr>
              <a:t> </a:t>
            </a:r>
            <a:r>
              <a:rPr lang="hr-HR" sz="4000" dirty="0" err="1" smtClean="0">
                <a:latin typeface="Calibri" pitchFamily="34" charset="0"/>
                <a:cs typeface="Calibri" pitchFamily="34" charset="0"/>
              </a:rPr>
              <a:t>clinical</a:t>
            </a:r>
            <a:r>
              <a:rPr lang="hr-HR" sz="4000" dirty="0" smtClean="0">
                <a:latin typeface="Calibri" pitchFamily="34" charset="0"/>
                <a:cs typeface="Calibri" pitchFamily="34" charset="0"/>
              </a:rPr>
              <a:t> </a:t>
            </a:r>
            <a:r>
              <a:rPr lang="hr-HR" sz="4000" dirty="0" err="1" smtClean="0">
                <a:latin typeface="Calibri" pitchFamily="34" charset="0"/>
                <a:cs typeface="Calibri" pitchFamily="34" charset="0"/>
              </a:rPr>
              <a:t>excellence</a:t>
            </a:r>
            <a:r>
              <a:rPr lang="en-US" sz="3800" dirty="0" smtClean="0">
                <a:latin typeface="Calibri" pitchFamily="34" charset="0"/>
                <a:cs typeface="Calibri" pitchFamily="34" charset="0"/>
              </a:rPr>
              <a:t/>
            </a:r>
            <a:br>
              <a:rPr lang="en-US" sz="3800" dirty="0" smtClean="0">
                <a:latin typeface="Calibri" pitchFamily="34" charset="0"/>
                <a:cs typeface="Calibri" pitchFamily="34" charset="0"/>
              </a:rPr>
            </a:br>
            <a:endParaRPr lang="hr-HR" sz="3800" dirty="0" smtClean="0">
              <a:latin typeface="Calibri" pitchFamily="34" charset="0"/>
              <a:cs typeface="Calibri" pitchFamily="34" charset="0"/>
            </a:endParaRPr>
          </a:p>
        </p:txBody>
      </p:sp>
      <p:sp>
        <p:nvSpPr>
          <p:cNvPr id="60419" name="Rectangle 3"/>
          <p:cNvSpPr>
            <a:spLocks noGrp="1" noChangeArrowheads="1"/>
          </p:cNvSpPr>
          <p:nvPr>
            <p:ph type="body" idx="1"/>
          </p:nvPr>
        </p:nvSpPr>
        <p:spPr>
          <a:xfrm>
            <a:off x="457200" y="1481328"/>
            <a:ext cx="8329642" cy="4876630"/>
          </a:xfrm>
        </p:spPr>
        <p:txBody>
          <a:bodyPr rtlCol="0">
            <a:normAutofit/>
          </a:bodyPr>
          <a:lstStyle/>
          <a:p>
            <a:pPr eaLnBrk="1" fontAlgn="auto" hangingPunct="1">
              <a:lnSpc>
                <a:spcPct val="90000"/>
              </a:lnSpc>
              <a:spcAft>
                <a:spcPts val="0"/>
              </a:spcAft>
              <a:buFont typeface="Arial" pitchFamily="34" charset="0"/>
              <a:buChar char="•"/>
              <a:defRPr/>
            </a:pPr>
            <a:r>
              <a:rPr lang="en-US" sz="3200" dirty="0" smtClean="0">
                <a:latin typeface="Calibri" pitchFamily="34" charset="0"/>
                <a:cs typeface="Calibri" pitchFamily="34" charset="0"/>
              </a:rPr>
              <a:t>Personal knowledge of the physician</a:t>
            </a:r>
          </a:p>
          <a:p>
            <a:pPr eaLnBrk="1" fontAlgn="auto" hangingPunct="1">
              <a:lnSpc>
                <a:spcPct val="90000"/>
              </a:lnSpc>
              <a:spcAft>
                <a:spcPts val="0"/>
              </a:spcAft>
              <a:buFont typeface="Arial" pitchFamily="34" charset="0"/>
              <a:buChar char="•"/>
              <a:defRPr/>
            </a:pPr>
            <a:r>
              <a:rPr lang="en-US" sz="3200" dirty="0" smtClean="0">
                <a:latin typeface="Calibri" pitchFamily="34" charset="0"/>
                <a:cs typeface="Calibri" pitchFamily="34" charset="0"/>
              </a:rPr>
              <a:t>Clinical experience</a:t>
            </a:r>
          </a:p>
          <a:p>
            <a:pPr eaLnBrk="1" fontAlgn="auto" hangingPunct="1">
              <a:lnSpc>
                <a:spcPct val="90000"/>
              </a:lnSpc>
              <a:spcAft>
                <a:spcPts val="0"/>
              </a:spcAft>
              <a:buFont typeface="Arial" pitchFamily="34" charset="0"/>
              <a:buChar char="•"/>
              <a:defRPr/>
            </a:pPr>
            <a:r>
              <a:rPr lang="en-US" sz="3200" dirty="0" smtClean="0">
                <a:latin typeface="Calibri" pitchFamily="34" charset="0"/>
                <a:cs typeface="Calibri" pitchFamily="34" charset="0"/>
              </a:rPr>
              <a:t>Collaboration with colleagues</a:t>
            </a:r>
          </a:p>
          <a:p>
            <a:pPr eaLnBrk="1" fontAlgn="auto" hangingPunct="1">
              <a:lnSpc>
                <a:spcPct val="90000"/>
              </a:lnSpc>
              <a:spcAft>
                <a:spcPts val="0"/>
              </a:spcAft>
              <a:buFont typeface="Arial" pitchFamily="34" charset="0"/>
              <a:buChar char="•"/>
              <a:defRPr/>
            </a:pPr>
            <a:r>
              <a:rPr lang="en-US" sz="3200" dirty="0" smtClean="0">
                <a:latin typeface="Calibri" pitchFamily="34" charset="0"/>
                <a:cs typeface="Calibri" pitchFamily="34" charset="0"/>
              </a:rPr>
              <a:t>EBM tools:</a:t>
            </a:r>
          </a:p>
          <a:p>
            <a:pPr lvl="1">
              <a:lnSpc>
                <a:spcPct val="90000"/>
              </a:lnSpc>
              <a:buFontTx/>
              <a:buChar char="-"/>
              <a:defRPr/>
            </a:pPr>
            <a:r>
              <a:rPr lang="en-US" sz="3200" dirty="0" smtClean="0">
                <a:latin typeface="Calibri" pitchFamily="34" charset="0"/>
                <a:cs typeface="Calibri" pitchFamily="34" charset="0"/>
              </a:rPr>
              <a:t>Standard operating procedures</a:t>
            </a:r>
          </a:p>
          <a:p>
            <a:pPr lvl="1">
              <a:lnSpc>
                <a:spcPct val="90000"/>
              </a:lnSpc>
              <a:buFontTx/>
              <a:buChar char="-"/>
              <a:defRPr/>
            </a:pPr>
            <a:r>
              <a:rPr lang="en-US" sz="3200" dirty="0" smtClean="0">
                <a:latin typeface="Calibri" pitchFamily="34" charset="0"/>
                <a:cs typeface="Calibri" pitchFamily="34" charset="0"/>
              </a:rPr>
              <a:t>Protocols</a:t>
            </a:r>
          </a:p>
          <a:p>
            <a:pPr lvl="1">
              <a:lnSpc>
                <a:spcPct val="90000"/>
              </a:lnSpc>
              <a:buFontTx/>
              <a:buChar char="-"/>
              <a:defRPr/>
            </a:pPr>
            <a:r>
              <a:rPr lang="en-US" sz="3200" dirty="0" smtClean="0">
                <a:latin typeface="Calibri" pitchFamily="34" charset="0"/>
                <a:cs typeface="Calibri" pitchFamily="34" charset="0"/>
              </a:rPr>
              <a:t>Guidelines</a:t>
            </a:r>
          </a:p>
          <a:p>
            <a:pPr lvl="1">
              <a:lnSpc>
                <a:spcPct val="90000"/>
              </a:lnSpc>
              <a:buFontTx/>
              <a:buChar char="-"/>
              <a:defRPr/>
            </a:pPr>
            <a:r>
              <a:rPr lang="en-US" sz="3200" dirty="0" err="1" smtClean="0">
                <a:latin typeface="Calibri" pitchFamily="34" charset="0"/>
                <a:cs typeface="Calibri" pitchFamily="34" charset="0"/>
              </a:rPr>
              <a:t>Algorhythms</a:t>
            </a:r>
            <a:endParaRPr lang="en-US" sz="3200" dirty="0" smtClean="0">
              <a:latin typeface="Calibri" pitchFamily="34" charset="0"/>
              <a:cs typeface="Calibri" pitchFamily="34" charset="0"/>
            </a:endParaRPr>
          </a:p>
          <a:p>
            <a:pPr lvl="1">
              <a:lnSpc>
                <a:spcPct val="90000"/>
              </a:lnSpc>
              <a:buFontTx/>
              <a:buChar char="-"/>
              <a:defRPr/>
            </a:pPr>
            <a:r>
              <a:rPr lang="en-US" sz="3200" dirty="0" smtClean="0">
                <a:latin typeface="Calibri" pitchFamily="34" charset="0"/>
                <a:cs typeface="Calibri" pitchFamily="34" charset="0"/>
              </a:rPr>
              <a:t>Current best available evidence from literature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630238"/>
            <a:ext cx="8229600" cy="1143000"/>
          </a:xfrm>
        </p:spPr>
        <p:txBody>
          <a:bodyPr rtlCol="0">
            <a:normAutofit fontScale="90000"/>
          </a:bodyPr>
          <a:lstStyle/>
          <a:p>
            <a:pPr eaLnBrk="1" fontAlgn="auto" hangingPunct="1">
              <a:spcAft>
                <a:spcPts val="0"/>
              </a:spcAft>
              <a:defRPr/>
            </a:pPr>
            <a:r>
              <a:rPr lang="hr-HR" sz="4000" dirty="0" err="1" smtClean="0">
                <a:latin typeface="Calibri" pitchFamily="34" charset="0"/>
                <a:cs typeface="Calibri" pitchFamily="34" charset="0"/>
              </a:rPr>
              <a:t>Characteristics</a:t>
            </a:r>
            <a:r>
              <a:rPr lang="hr-HR" sz="4000" dirty="0" smtClean="0">
                <a:latin typeface="Calibri" pitchFamily="34" charset="0"/>
                <a:cs typeface="Calibri" pitchFamily="34" charset="0"/>
              </a:rPr>
              <a:t> </a:t>
            </a:r>
            <a:r>
              <a:rPr lang="hr-HR" sz="4000" dirty="0" err="1" smtClean="0">
                <a:latin typeface="Calibri" pitchFamily="34" charset="0"/>
                <a:cs typeface="Calibri" pitchFamily="34" charset="0"/>
              </a:rPr>
              <a:t>of</a:t>
            </a:r>
            <a:r>
              <a:rPr lang="hr-HR" sz="4000" dirty="0" smtClean="0">
                <a:latin typeface="Calibri" pitchFamily="34" charset="0"/>
                <a:cs typeface="Calibri" pitchFamily="34" charset="0"/>
              </a:rPr>
              <a:t> </a:t>
            </a:r>
            <a:r>
              <a:rPr lang="hr-HR" sz="4000" dirty="0" err="1" smtClean="0">
                <a:latin typeface="Calibri" pitchFamily="34" charset="0"/>
                <a:cs typeface="Calibri" pitchFamily="34" charset="0"/>
              </a:rPr>
              <a:t>good</a:t>
            </a:r>
            <a:r>
              <a:rPr lang="hr-HR" sz="4000" dirty="0" smtClean="0">
                <a:latin typeface="Calibri" pitchFamily="34" charset="0"/>
                <a:cs typeface="Calibri" pitchFamily="34" charset="0"/>
              </a:rPr>
              <a:t> </a:t>
            </a:r>
            <a:r>
              <a:rPr lang="hr-HR" sz="4000" dirty="0" err="1" smtClean="0">
                <a:latin typeface="Calibri" pitchFamily="34" charset="0"/>
                <a:cs typeface="Calibri" pitchFamily="34" charset="0"/>
              </a:rPr>
              <a:t>quality</a:t>
            </a:r>
            <a:r>
              <a:rPr lang="hr-HR" sz="4000" dirty="0" smtClean="0">
                <a:latin typeface="Calibri" pitchFamily="34" charset="0"/>
                <a:cs typeface="Calibri" pitchFamily="34" charset="0"/>
              </a:rPr>
              <a:t> </a:t>
            </a:r>
            <a:r>
              <a:rPr lang="hr-HR" sz="4000" dirty="0" err="1" smtClean="0">
                <a:latin typeface="Calibri" pitchFamily="34" charset="0"/>
                <a:cs typeface="Calibri" pitchFamily="34" charset="0"/>
              </a:rPr>
              <a:t>sources</a:t>
            </a:r>
            <a:r>
              <a:rPr lang="en-US" sz="4000" dirty="0" smtClean="0">
                <a:latin typeface="Calibri" pitchFamily="34" charset="0"/>
                <a:cs typeface="Calibri" pitchFamily="34" charset="0"/>
              </a:rPr>
              <a:t/>
            </a:r>
            <a:br>
              <a:rPr lang="en-US" sz="4000" dirty="0" smtClean="0">
                <a:latin typeface="Calibri" pitchFamily="34" charset="0"/>
                <a:cs typeface="Calibri" pitchFamily="34" charset="0"/>
              </a:rPr>
            </a:br>
            <a:endParaRPr lang="hr-HR" sz="4000" dirty="0" smtClean="0">
              <a:latin typeface="Calibri" pitchFamily="34" charset="0"/>
              <a:cs typeface="Calibri" pitchFamily="34" charset="0"/>
            </a:endParaRPr>
          </a:p>
        </p:txBody>
      </p:sp>
      <p:sp>
        <p:nvSpPr>
          <p:cNvPr id="11267" name="Rectangle 3"/>
          <p:cNvSpPr>
            <a:spLocks noGrp="1" noChangeArrowheads="1"/>
          </p:cNvSpPr>
          <p:nvPr>
            <p:ph type="body" idx="1"/>
          </p:nvPr>
        </p:nvSpPr>
        <p:spPr/>
        <p:txBody>
          <a:bodyPr/>
          <a:lstStyle/>
          <a:p>
            <a:pPr eaLnBrk="1" hangingPunct="1">
              <a:defRPr/>
            </a:pPr>
            <a:endParaRPr lang="en-US" dirty="0" smtClean="0">
              <a:latin typeface="Calibri" pitchFamily="34" charset="0"/>
              <a:cs typeface="Calibri" pitchFamily="34" charset="0"/>
            </a:endParaRPr>
          </a:p>
          <a:p>
            <a:pPr eaLnBrk="1" hangingPunct="1">
              <a:defRPr/>
            </a:pPr>
            <a:r>
              <a:rPr lang="en-US" b="1" dirty="0" smtClean="0">
                <a:latin typeface="Calibri" pitchFamily="34" charset="0"/>
                <a:cs typeface="Calibri" pitchFamily="34" charset="0"/>
              </a:rPr>
              <a:t>Validity </a:t>
            </a:r>
            <a:r>
              <a:rPr lang="en-US" dirty="0" smtClean="0">
                <a:latin typeface="Calibri" pitchFamily="34" charset="0"/>
                <a:cs typeface="Calibri" pitchFamily="34" charset="0"/>
              </a:rPr>
              <a:t>(contain quality data)</a:t>
            </a:r>
          </a:p>
          <a:p>
            <a:pPr eaLnBrk="1" hangingPunct="1">
              <a:defRPr/>
            </a:pPr>
            <a:r>
              <a:rPr lang="en-US" b="1" dirty="0" smtClean="0">
                <a:latin typeface="Calibri" pitchFamily="34" charset="0"/>
                <a:cs typeface="Calibri" pitchFamily="34" charset="0"/>
              </a:rPr>
              <a:t>Relevance </a:t>
            </a:r>
            <a:r>
              <a:rPr lang="en-US" dirty="0" smtClean="0">
                <a:latin typeface="Calibri" pitchFamily="34" charset="0"/>
                <a:cs typeface="Calibri" pitchFamily="34" charset="0"/>
              </a:rPr>
              <a:t>(can be used in clinical practice)</a:t>
            </a:r>
          </a:p>
          <a:p>
            <a:pPr eaLnBrk="1" hangingPunct="1">
              <a:defRPr/>
            </a:pPr>
            <a:r>
              <a:rPr lang="en-US" b="1" dirty="0" smtClean="0">
                <a:latin typeface="Calibri" pitchFamily="34" charset="0"/>
                <a:cs typeface="Calibri" pitchFamily="34" charset="0"/>
              </a:rPr>
              <a:t>Comprehensibility </a:t>
            </a:r>
            <a:r>
              <a:rPr lang="en-US" dirty="0" smtClean="0">
                <a:latin typeface="Calibri" pitchFamily="34" charset="0"/>
                <a:cs typeface="Calibri" pitchFamily="34" charset="0"/>
              </a:rPr>
              <a:t>( contain information about benefits and harm of all possible interventions)</a:t>
            </a:r>
          </a:p>
          <a:p>
            <a:pPr eaLnBrk="1" hangingPunct="1">
              <a:defRPr/>
            </a:pPr>
            <a:r>
              <a:rPr lang="en-US" b="1" dirty="0" smtClean="0">
                <a:latin typeface="Calibri" pitchFamily="34" charset="0"/>
                <a:cs typeface="Calibri" pitchFamily="34" charset="0"/>
              </a:rPr>
              <a:t>Availability </a:t>
            </a:r>
            <a:r>
              <a:rPr lang="en-US" dirty="0" smtClean="0">
                <a:latin typeface="Calibri" pitchFamily="34" charset="0"/>
                <a:cs typeface="Calibri" pitchFamily="34" charset="0"/>
              </a:rPr>
              <a:t>(use is simple, easy and fast)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rtlCol="0">
            <a:normAutofit/>
          </a:bodyPr>
          <a:lstStyle/>
          <a:p>
            <a:pPr eaLnBrk="1" fontAlgn="auto" hangingPunct="1">
              <a:spcAft>
                <a:spcPts val="0"/>
              </a:spcAft>
              <a:defRPr/>
            </a:pPr>
            <a:r>
              <a:rPr lang="hr-HR" dirty="0" smtClean="0">
                <a:latin typeface="Calibri" pitchFamily="34" charset="0"/>
                <a:cs typeface="Calibri" pitchFamily="34" charset="0"/>
              </a:rPr>
              <a:t>Standard </a:t>
            </a:r>
            <a:r>
              <a:rPr lang="hr-HR" dirty="0" err="1" smtClean="0">
                <a:latin typeface="Calibri" pitchFamily="34" charset="0"/>
                <a:cs typeface="Calibri" pitchFamily="34" charset="0"/>
              </a:rPr>
              <a:t>operating</a:t>
            </a:r>
            <a:r>
              <a:rPr lang="hr-HR" dirty="0" smtClean="0">
                <a:latin typeface="Calibri" pitchFamily="34" charset="0"/>
                <a:cs typeface="Calibri" pitchFamily="34" charset="0"/>
              </a:rPr>
              <a:t> procedure </a:t>
            </a:r>
            <a:r>
              <a:rPr lang="en-US" dirty="0" smtClean="0">
                <a:latin typeface="Calibri" pitchFamily="34" charset="0"/>
                <a:cs typeface="Calibri" pitchFamily="34" charset="0"/>
              </a:rPr>
              <a:t>(SOP)</a:t>
            </a:r>
            <a:endParaRPr lang="hr-HR" dirty="0" smtClean="0">
              <a:latin typeface="Calibri" pitchFamily="34" charset="0"/>
              <a:cs typeface="Calibri" pitchFamily="34" charset="0"/>
            </a:endParaRPr>
          </a:p>
        </p:txBody>
      </p:sp>
      <p:sp>
        <p:nvSpPr>
          <p:cNvPr id="12291" name="Rectangle 3"/>
          <p:cNvSpPr>
            <a:spLocks noGrp="1" noChangeArrowheads="1"/>
          </p:cNvSpPr>
          <p:nvPr>
            <p:ph type="body" idx="1"/>
          </p:nvPr>
        </p:nvSpPr>
        <p:spPr>
          <a:xfrm>
            <a:off x="457200" y="1196975"/>
            <a:ext cx="8229600" cy="4525963"/>
          </a:xfrm>
        </p:spPr>
        <p:txBody>
          <a:bodyPr>
            <a:noAutofit/>
          </a:bodyPr>
          <a:lstStyle/>
          <a:p>
            <a:pPr eaLnBrk="1" hangingPunct="1"/>
            <a:endParaRPr lang="en-US" sz="3200" dirty="0" smtClean="0">
              <a:latin typeface="Calibri" pitchFamily="34" charset="0"/>
              <a:cs typeface="Calibri" pitchFamily="34" charset="0"/>
            </a:endParaRPr>
          </a:p>
          <a:p>
            <a:r>
              <a:rPr lang="en-US" sz="3200" dirty="0" smtClean="0">
                <a:latin typeface="Calibri" pitchFamily="34" charset="0"/>
                <a:cs typeface="Calibri" pitchFamily="34" charset="0"/>
              </a:rPr>
              <a:t>An official, detailed, written instruction to achieve uniformity of the performance of a specific function.</a:t>
            </a:r>
          </a:p>
          <a:p>
            <a:r>
              <a:rPr lang="en-US" sz="3200" dirty="0" smtClean="0">
                <a:latin typeface="Calibri" pitchFamily="34" charset="0"/>
                <a:cs typeface="Calibri" pitchFamily="34" charset="0"/>
              </a:rPr>
              <a:t>Benefits are reduced work effort, along with improved data comparability, credibility and legal defensibility</a:t>
            </a:r>
          </a:p>
          <a:p>
            <a:pPr eaLnBrk="1" hangingPunct="1"/>
            <a:r>
              <a:rPr lang="en-US" sz="3200" dirty="0" smtClean="0">
                <a:latin typeface="Calibri" pitchFamily="34" charset="0"/>
                <a:cs typeface="Calibri" pitchFamily="34" charset="0"/>
              </a:rPr>
              <a:t>Example – SOP for medical procedures and evacuation of the Croatian Centre for Demining.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548680"/>
            <a:ext cx="8246150" cy="6048672"/>
          </a:xfrm>
        </p:spPr>
        <p:txBody>
          <a:bodyPr>
            <a:normAutofit/>
          </a:bodyPr>
          <a:lstStyle/>
          <a:p>
            <a:pPr algn="l"/>
            <a:r>
              <a:rPr lang="en-US" sz="4400" b="1" dirty="0" smtClean="0">
                <a:solidFill>
                  <a:srgbClr val="50AAB4"/>
                </a:solidFill>
                <a:latin typeface="Calibri" pitchFamily="34" charset="0"/>
                <a:cs typeface="Calibri" pitchFamily="34" charset="0"/>
              </a:rPr>
              <a:t>Vertically integrated course</a:t>
            </a:r>
          </a:p>
          <a:p>
            <a:pPr algn="l"/>
            <a:endParaRPr lang="en-US" dirty="0" smtClean="0">
              <a:solidFill>
                <a:schemeClr val="tx1"/>
              </a:solidFill>
              <a:latin typeface="Calibri" pitchFamily="34" charset="0"/>
              <a:cs typeface="Calibri" pitchFamily="34" charset="0"/>
            </a:endParaRPr>
          </a:p>
          <a:p>
            <a:pPr marL="1700213" indent="-1700213" algn="l"/>
            <a:r>
              <a:rPr lang="en-US" dirty="0" smtClean="0">
                <a:solidFill>
                  <a:schemeClr val="tx1"/>
                </a:solidFill>
                <a:latin typeface="Calibri" pitchFamily="34" charset="0"/>
                <a:cs typeface="Calibri" pitchFamily="34" charset="0"/>
              </a:rPr>
              <a:t>Year 1: 50 h – acquiring knowledge and skills</a:t>
            </a:r>
          </a:p>
          <a:p>
            <a:pPr marL="1700213" indent="-1700213" algn="l"/>
            <a:r>
              <a:rPr lang="en-US" dirty="0" smtClean="0">
                <a:solidFill>
                  <a:schemeClr val="tx1"/>
                </a:solidFill>
                <a:latin typeface="Calibri" pitchFamily="34" charset="0"/>
                <a:cs typeface="Calibri" pitchFamily="34" charset="0"/>
              </a:rPr>
              <a:t>Year 2: 25 h – applying knowledge and skills</a:t>
            </a:r>
          </a:p>
          <a:p>
            <a:pPr marL="1700213" indent="-1700213" algn="l"/>
            <a:r>
              <a:rPr lang="en-US" dirty="0" smtClean="0">
                <a:solidFill>
                  <a:srgbClr val="43939B"/>
                </a:solidFill>
                <a:latin typeface="Calibri" pitchFamily="34" charset="0"/>
                <a:cs typeface="Calibri" pitchFamily="34" charset="0"/>
              </a:rPr>
              <a:t>Year 3: 25 h – evidence-based medicine</a:t>
            </a:r>
          </a:p>
          <a:p>
            <a:pPr marL="1700213" indent="-1700213" algn="l"/>
            <a:endParaRPr lang="en-US" dirty="0" smtClean="0">
              <a:solidFill>
                <a:schemeClr val="tx1"/>
              </a:solidFill>
              <a:latin typeface="Calibri" pitchFamily="34" charset="0"/>
              <a:cs typeface="Calibri" pitchFamily="34" charset="0"/>
            </a:endParaRPr>
          </a:p>
          <a:p>
            <a:endParaRPr lang="en-US" dirty="0">
              <a:solidFill>
                <a:schemeClr val="tx1"/>
              </a:solidFill>
              <a:latin typeface="Calibri" pitchFamily="34" charset="0"/>
              <a:cs typeface="Calibri"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hr-HR" dirty="0" err="1" smtClean="0">
                <a:latin typeface="Calibri" pitchFamily="34" charset="0"/>
                <a:cs typeface="Calibri" pitchFamily="34" charset="0"/>
              </a:rPr>
              <a:t>Protocol</a:t>
            </a:r>
            <a:endParaRPr lang="hr-HR" dirty="0" smtClean="0">
              <a:latin typeface="Calibri" pitchFamily="34" charset="0"/>
              <a:cs typeface="Calibri" pitchFamily="34" charset="0"/>
            </a:endParaRPr>
          </a:p>
        </p:txBody>
      </p:sp>
      <p:sp>
        <p:nvSpPr>
          <p:cNvPr id="13315" name="Rectangle 3"/>
          <p:cNvSpPr>
            <a:spLocks noGrp="1" noChangeArrowheads="1"/>
          </p:cNvSpPr>
          <p:nvPr>
            <p:ph type="body" idx="1"/>
          </p:nvPr>
        </p:nvSpPr>
        <p:spPr/>
        <p:txBody>
          <a:bodyPr>
            <a:normAutofit/>
          </a:bodyPr>
          <a:lstStyle/>
          <a:p>
            <a:pPr eaLnBrk="1" hangingPunct="1"/>
            <a:endParaRPr lang="en-US" sz="3200" smtClean="0">
              <a:latin typeface="Calibri" pitchFamily="34" charset="0"/>
              <a:cs typeface="Calibri" pitchFamily="34" charset="0"/>
            </a:endParaRPr>
          </a:p>
          <a:p>
            <a:pPr eaLnBrk="1" hangingPunct="1"/>
            <a:r>
              <a:rPr lang="en-US" sz="3200" smtClean="0">
                <a:latin typeface="Calibri" pitchFamily="34" charset="0"/>
                <a:cs typeface="Calibri" pitchFamily="34" charset="0"/>
              </a:rPr>
              <a:t>Detailed specific insgtructions for a specific clinical decision. </a:t>
            </a:r>
          </a:p>
          <a:p>
            <a:pPr eaLnBrk="1" hangingPunct="1"/>
            <a:r>
              <a:rPr lang="en-US" sz="3200" smtClean="0">
                <a:latin typeface="Calibri" pitchFamily="34" charset="0"/>
                <a:cs typeface="Calibri" pitchFamily="34" charset="0"/>
              </a:rPr>
              <a:t>May have legal weight. </a:t>
            </a:r>
          </a:p>
          <a:p>
            <a:pPr eaLnBrk="1" hangingPunct="1"/>
            <a:r>
              <a:rPr lang="en-US" sz="3200" smtClean="0">
                <a:latin typeface="Calibri" pitchFamily="34" charset="0"/>
                <a:cs typeface="Calibri" pitchFamily="34" charset="0"/>
              </a:rPr>
              <a:t>Different types of protocols: e.g., for therapy, procedures, referrals, clinical trials.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342900"/>
            <a:ext cx="8229600" cy="1143000"/>
          </a:xfrm>
        </p:spPr>
        <p:txBody>
          <a:bodyPr/>
          <a:lstStyle/>
          <a:p>
            <a:pPr eaLnBrk="1" hangingPunct="1"/>
            <a:r>
              <a:rPr lang="hr-HR" dirty="0" err="1" smtClean="0">
                <a:latin typeface="Calibri" pitchFamily="34" charset="0"/>
                <a:cs typeface="Calibri" pitchFamily="34" charset="0"/>
              </a:rPr>
              <a:t>Guideline</a:t>
            </a:r>
            <a:endParaRPr lang="hr-HR" dirty="0" smtClean="0">
              <a:latin typeface="Calibri" pitchFamily="34" charset="0"/>
              <a:cs typeface="Calibri" pitchFamily="34" charset="0"/>
            </a:endParaRPr>
          </a:p>
        </p:txBody>
      </p:sp>
      <p:sp>
        <p:nvSpPr>
          <p:cNvPr id="14339" name="Rectangle 3"/>
          <p:cNvSpPr>
            <a:spLocks noGrp="1" noChangeArrowheads="1"/>
          </p:cNvSpPr>
          <p:nvPr>
            <p:ph type="body" idx="1"/>
          </p:nvPr>
        </p:nvSpPr>
        <p:spPr>
          <a:xfrm>
            <a:off x="457200" y="1423988"/>
            <a:ext cx="8258204" cy="4933970"/>
          </a:xfrm>
        </p:spPr>
        <p:txBody>
          <a:bodyPr>
            <a:normAutofit lnSpcReduction="10000"/>
          </a:bodyPr>
          <a:lstStyle/>
          <a:p>
            <a:pPr eaLnBrk="1" hangingPunct="1"/>
            <a:r>
              <a:rPr lang="en-US" sz="2800" dirty="0" smtClean="0">
                <a:latin typeface="Calibri" pitchFamily="34" charset="0"/>
                <a:cs typeface="Calibri" pitchFamily="34" charset="0"/>
              </a:rPr>
              <a:t>Describes a spectrum of generally accepted </a:t>
            </a:r>
            <a:r>
              <a:rPr lang="en-US" sz="2800" dirty="0" err="1" smtClean="0">
                <a:latin typeface="Calibri" pitchFamily="34" charset="0"/>
                <a:cs typeface="Calibri" pitchFamily="34" charset="0"/>
              </a:rPr>
              <a:t>ap</a:t>
            </a:r>
            <a:r>
              <a:rPr lang="hr-HR" sz="2800" dirty="0" smtClean="0">
                <a:latin typeface="Calibri" pitchFamily="34" charset="0"/>
                <a:cs typeface="Calibri" pitchFamily="34" charset="0"/>
              </a:rPr>
              <a:t>p</a:t>
            </a:r>
            <a:r>
              <a:rPr lang="en-US" sz="2800" dirty="0" smtClean="0">
                <a:latin typeface="Calibri" pitchFamily="34" charset="0"/>
                <a:cs typeface="Calibri" pitchFamily="34" charset="0"/>
              </a:rPr>
              <a:t>roaches to diagnosis, treatment and prevention of diseases and conditions. </a:t>
            </a:r>
          </a:p>
          <a:p>
            <a:pPr eaLnBrk="1" hangingPunct="1"/>
            <a:r>
              <a:rPr lang="en-US" sz="2800" dirty="0" smtClean="0">
                <a:latin typeface="Calibri" pitchFamily="34" charset="0"/>
                <a:cs typeface="Calibri" pitchFamily="34" charset="0"/>
              </a:rPr>
              <a:t>Created as a consensus of experts after detailed evaluation and asses</a:t>
            </a:r>
            <a:r>
              <a:rPr lang="hr-HR" sz="2800" dirty="0" smtClean="0">
                <a:latin typeface="Calibri" pitchFamily="34" charset="0"/>
                <a:cs typeface="Calibri" pitchFamily="34" charset="0"/>
              </a:rPr>
              <a:t>s</a:t>
            </a:r>
            <a:r>
              <a:rPr lang="en-US" sz="2800" dirty="0" err="1" smtClean="0">
                <a:latin typeface="Calibri" pitchFamily="34" charset="0"/>
                <a:cs typeface="Calibri" pitchFamily="34" charset="0"/>
              </a:rPr>
              <a:t>ment</a:t>
            </a:r>
            <a:r>
              <a:rPr lang="en-US" sz="2800" dirty="0" smtClean="0">
                <a:latin typeface="Calibri" pitchFamily="34" charset="0"/>
                <a:cs typeface="Calibri" pitchFamily="34" charset="0"/>
              </a:rPr>
              <a:t> of available scientific evidence.  </a:t>
            </a:r>
          </a:p>
          <a:p>
            <a:pPr eaLnBrk="1" hangingPunct="1"/>
            <a:r>
              <a:rPr lang="en-US" sz="2800" dirty="0" smtClean="0">
                <a:latin typeface="Calibri" pitchFamily="34" charset="0"/>
                <a:cs typeface="Calibri" pitchFamily="34" charset="0"/>
              </a:rPr>
              <a:t>Aim to improve patient care.</a:t>
            </a:r>
          </a:p>
          <a:p>
            <a:pPr eaLnBrk="1" hangingPunct="1"/>
            <a:r>
              <a:rPr lang="en-US" sz="2800" dirty="0" smtClean="0">
                <a:latin typeface="Calibri" pitchFamily="34" charset="0"/>
                <a:cs typeface="Calibri" pitchFamily="34" charset="0"/>
              </a:rPr>
              <a:t>Examples: The National Guideline Clearinghouse (NGC)  (</a:t>
            </a:r>
            <a:r>
              <a:rPr lang="en-US" sz="2800" dirty="0" smtClean="0">
                <a:latin typeface="Calibri" pitchFamily="34" charset="0"/>
                <a:cs typeface="Calibri" pitchFamily="34" charset="0"/>
                <a:hlinkClick r:id="rId2"/>
              </a:rPr>
              <a:t>www.guideline.gov</a:t>
            </a:r>
            <a:r>
              <a:rPr lang="en-US" sz="2800" dirty="0" smtClean="0">
                <a:latin typeface="Calibri" pitchFamily="34" charset="0"/>
                <a:cs typeface="Calibri" pitchFamily="34" charset="0"/>
              </a:rPr>
              <a:t>); National Institute for Health and Clinical Excellence (NHS) (</a:t>
            </a:r>
            <a:r>
              <a:rPr lang="en-US" sz="2800" dirty="0" smtClean="0">
                <a:latin typeface="Calibri" pitchFamily="34" charset="0"/>
                <a:cs typeface="Calibri" pitchFamily="34" charset="0"/>
                <a:hlinkClick r:id="rId3"/>
              </a:rPr>
              <a:t>www.nice.org.uk</a:t>
            </a:r>
            <a:r>
              <a:rPr lang="en-US" sz="2800" dirty="0" smtClean="0">
                <a:latin typeface="Calibri" pitchFamily="34" charset="0"/>
                <a:cs typeface="Calibri" pitchFamily="34" charset="0"/>
              </a:rPr>
              <a:t>)</a:t>
            </a:r>
          </a:p>
          <a:p>
            <a:pPr eaLnBrk="1" hangingPunct="1"/>
            <a:endParaRPr lang="en-US" sz="2800" dirty="0" smtClean="0">
              <a:latin typeface="Calibri" pitchFamily="34" charset="0"/>
              <a:cs typeface="Calibri" pitchFamily="34" charset="0"/>
            </a:endParaRPr>
          </a:p>
          <a:p>
            <a:pPr eaLnBrk="1" hangingPunct="1"/>
            <a:endParaRPr lang="en-US" sz="2800"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hr-HR" dirty="0" err="1" smtClean="0">
                <a:latin typeface="Calibri" pitchFamily="34" charset="0"/>
                <a:cs typeface="Calibri" pitchFamily="34" charset="0"/>
              </a:rPr>
              <a:t>Algorhythm</a:t>
            </a:r>
            <a:endParaRPr lang="hr-HR" dirty="0" smtClean="0">
              <a:latin typeface="Calibri" pitchFamily="34" charset="0"/>
              <a:cs typeface="Calibri" pitchFamily="34" charset="0"/>
            </a:endParaRPr>
          </a:p>
        </p:txBody>
      </p:sp>
      <p:sp>
        <p:nvSpPr>
          <p:cNvPr id="15363" name="Rectangle 3"/>
          <p:cNvSpPr>
            <a:spLocks noGrp="1" noChangeArrowheads="1"/>
          </p:cNvSpPr>
          <p:nvPr>
            <p:ph type="body" idx="1"/>
          </p:nvPr>
        </p:nvSpPr>
        <p:spPr/>
        <p:txBody>
          <a:bodyPr>
            <a:normAutofit/>
          </a:bodyPr>
          <a:lstStyle/>
          <a:p>
            <a:pPr eaLnBrk="1" hangingPunct="1">
              <a:defRPr/>
            </a:pPr>
            <a:r>
              <a:rPr lang="en-US" sz="3200" dirty="0" smtClean="0">
                <a:latin typeface="Calibri" pitchFamily="34" charset="0"/>
                <a:cs typeface="Calibri" pitchFamily="34" charset="0"/>
              </a:rPr>
              <a:t>Sequence of clinical decision in the care of a single patients.  </a:t>
            </a:r>
          </a:p>
          <a:p>
            <a:pPr eaLnBrk="1" hangingPunct="1">
              <a:defRPr/>
            </a:pPr>
            <a:r>
              <a:rPr lang="en-US" sz="3200" dirty="0" smtClean="0">
                <a:latin typeface="Calibri" pitchFamily="34" charset="0"/>
                <a:cs typeface="Calibri" pitchFamily="34" charset="0"/>
              </a:rPr>
              <a:t>Usually in the form of flow diagram. </a:t>
            </a:r>
          </a:p>
          <a:p>
            <a:pPr eaLnBrk="1" hangingPunct="1">
              <a:defRPr/>
            </a:pPr>
            <a:r>
              <a:rPr lang="en-US" sz="3200" dirty="0" smtClean="0">
                <a:latin typeface="Calibri" pitchFamily="34" charset="0"/>
                <a:cs typeface="Calibri" pitchFamily="34" charset="0"/>
              </a:rPr>
              <a:t>Aim to </a:t>
            </a:r>
            <a:r>
              <a:rPr lang="en-US" sz="3200" dirty="0" err="1" smtClean="0">
                <a:latin typeface="Calibri" pitchFamily="34" charset="0"/>
                <a:cs typeface="Calibri" pitchFamily="34" charset="0"/>
              </a:rPr>
              <a:t>standardise</a:t>
            </a:r>
            <a:r>
              <a:rPr lang="en-US" sz="3200" dirty="0" smtClean="0">
                <a:latin typeface="Calibri" pitchFamily="34" charset="0"/>
                <a:cs typeface="Calibri" pitchFamily="34" charset="0"/>
              </a:rPr>
              <a:t> medical decision making in the provision of medical care.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cstate="print"/>
          <a:srcRect/>
          <a:stretch>
            <a:fillRect/>
          </a:stretch>
        </p:blipFill>
        <p:spPr bwMode="auto">
          <a:xfrm>
            <a:off x="755650" y="333375"/>
            <a:ext cx="7920038" cy="6330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3"/>
          <p:cNvGraphicFramePr>
            <a:graphicFrameLocks noChangeAspect="1"/>
          </p:cNvGraphicFramePr>
          <p:nvPr/>
        </p:nvGraphicFramePr>
        <p:xfrm>
          <a:off x="763588" y="2592388"/>
          <a:ext cx="7769225" cy="4119562"/>
        </p:xfrm>
        <a:graphic>
          <a:graphicData uri="http://schemas.openxmlformats.org/presentationml/2006/ole">
            <p:oleObj spid="_x0000_s1026" name="Chart" r:id="rId4" imgW="7772490" imgH="4114800" progId="MSGraph.Chart.8">
              <p:embed followColorScheme="full"/>
            </p:oleObj>
          </a:graphicData>
        </a:graphic>
      </p:graphicFrame>
      <p:grpSp>
        <p:nvGrpSpPr>
          <p:cNvPr id="2" name="Group 4"/>
          <p:cNvGrpSpPr>
            <a:grpSpLocks/>
          </p:cNvGrpSpPr>
          <p:nvPr/>
        </p:nvGrpSpPr>
        <p:grpSpPr bwMode="auto">
          <a:xfrm>
            <a:off x="3117850" y="2349500"/>
            <a:ext cx="4333875" cy="3352800"/>
            <a:chOff x="2064" y="1488"/>
            <a:chExt cx="2730" cy="2112"/>
          </a:xfrm>
        </p:grpSpPr>
        <p:sp>
          <p:nvSpPr>
            <p:cNvPr id="1033" name="AutoShape 5"/>
            <p:cNvSpPr>
              <a:spLocks noChangeArrowheads="1"/>
            </p:cNvSpPr>
            <p:nvPr/>
          </p:nvSpPr>
          <p:spPr bwMode="auto">
            <a:xfrm>
              <a:off x="2064" y="1488"/>
              <a:ext cx="768" cy="528"/>
            </a:xfrm>
            <a:prstGeom prst="wedgeRoundRectCallout">
              <a:avLst>
                <a:gd name="adj1" fmla="val -46486"/>
                <a:gd name="adj2" fmla="val 79167"/>
                <a:gd name="adj3" fmla="val 16667"/>
              </a:avLst>
            </a:prstGeom>
            <a:solidFill>
              <a:schemeClr val="accent1"/>
            </a:solidFill>
            <a:ln w="9525">
              <a:solidFill>
                <a:schemeClr val="tx1"/>
              </a:solidFill>
              <a:miter lim="800000"/>
              <a:headEnd/>
              <a:tailEnd/>
            </a:ln>
          </p:spPr>
          <p:txBody>
            <a:bodyPr/>
            <a:lstStyle/>
            <a:p>
              <a:pPr algn="ctr" eaLnBrk="0" hangingPunct="0"/>
              <a:r>
                <a:rPr lang="en-US" sz="2400" dirty="0" smtClean="0">
                  <a:latin typeface="Calibri" pitchFamily="34" charset="0"/>
                  <a:cs typeface="Calibri" pitchFamily="34" charset="0"/>
                </a:rPr>
                <a:t>5,000</a:t>
              </a:r>
              <a:endParaRPr lang="en-US" sz="2400" dirty="0">
                <a:latin typeface="Calibri" pitchFamily="34" charset="0"/>
                <a:cs typeface="Calibri" pitchFamily="34" charset="0"/>
              </a:endParaRPr>
            </a:p>
            <a:p>
              <a:pPr algn="ctr" eaLnBrk="0" hangingPunct="0"/>
              <a:r>
                <a:rPr lang="hr-HR" sz="2400" dirty="0" err="1" smtClean="0">
                  <a:latin typeface="Calibri" pitchFamily="34" charset="0"/>
                  <a:cs typeface="Calibri" pitchFamily="34" charset="0"/>
                </a:rPr>
                <a:t>per</a:t>
              </a:r>
              <a:r>
                <a:rPr lang="hr-HR" sz="2400" dirty="0" smtClean="0">
                  <a:latin typeface="Calibri" pitchFamily="34" charset="0"/>
                  <a:cs typeface="Calibri" pitchFamily="34" charset="0"/>
                </a:rPr>
                <a:t> </a:t>
              </a:r>
              <a:r>
                <a:rPr lang="hr-HR" sz="2400" dirty="0" err="1" smtClean="0">
                  <a:latin typeface="Calibri" pitchFamily="34" charset="0"/>
                  <a:cs typeface="Calibri" pitchFamily="34" charset="0"/>
                </a:rPr>
                <a:t>day</a:t>
              </a:r>
              <a:endParaRPr lang="en-AU" sz="2400" dirty="0">
                <a:latin typeface="Calibri" pitchFamily="34" charset="0"/>
                <a:cs typeface="Calibri" pitchFamily="34" charset="0"/>
              </a:endParaRPr>
            </a:p>
          </p:txBody>
        </p:sp>
        <p:sp>
          <p:nvSpPr>
            <p:cNvPr id="1034" name="AutoShape 6"/>
            <p:cNvSpPr>
              <a:spLocks noChangeArrowheads="1"/>
            </p:cNvSpPr>
            <p:nvPr/>
          </p:nvSpPr>
          <p:spPr bwMode="auto">
            <a:xfrm>
              <a:off x="3024" y="2640"/>
              <a:ext cx="768" cy="528"/>
            </a:xfrm>
            <a:prstGeom prst="wedgeRoundRectCallout">
              <a:avLst>
                <a:gd name="adj1" fmla="val -46486"/>
                <a:gd name="adj2" fmla="val 79167"/>
                <a:gd name="adj3" fmla="val 16667"/>
              </a:avLst>
            </a:prstGeom>
            <a:solidFill>
              <a:schemeClr val="accent1"/>
            </a:solidFill>
            <a:ln w="9525">
              <a:solidFill>
                <a:schemeClr val="tx1"/>
              </a:solidFill>
              <a:miter lim="800000"/>
              <a:headEnd/>
              <a:tailEnd/>
            </a:ln>
          </p:spPr>
          <p:txBody>
            <a:bodyPr/>
            <a:lstStyle/>
            <a:p>
              <a:pPr algn="ctr" eaLnBrk="0" hangingPunct="0"/>
              <a:r>
                <a:rPr lang="en-US" sz="2400" dirty="0">
                  <a:latin typeface="Calibri" pitchFamily="34" charset="0"/>
                  <a:cs typeface="Calibri" pitchFamily="34" charset="0"/>
                </a:rPr>
                <a:t>1,500 </a:t>
              </a:r>
              <a:r>
                <a:rPr lang="hr-HR" sz="2400" dirty="0" err="1" smtClean="0">
                  <a:latin typeface="Calibri" pitchFamily="34" charset="0"/>
                  <a:cs typeface="Calibri" pitchFamily="34" charset="0"/>
                </a:rPr>
                <a:t>per</a:t>
              </a:r>
              <a:r>
                <a:rPr lang="hr-HR" sz="2400" dirty="0" smtClean="0">
                  <a:latin typeface="Calibri" pitchFamily="34" charset="0"/>
                  <a:cs typeface="Calibri" pitchFamily="34" charset="0"/>
                </a:rPr>
                <a:t> </a:t>
              </a:r>
              <a:r>
                <a:rPr lang="hr-HR" sz="2400" dirty="0" err="1" smtClean="0">
                  <a:latin typeface="Calibri" pitchFamily="34" charset="0"/>
                  <a:cs typeface="Calibri" pitchFamily="34" charset="0"/>
                </a:rPr>
                <a:t>day</a:t>
              </a:r>
              <a:endParaRPr lang="en-AU" sz="2400" dirty="0">
                <a:latin typeface="Calibri" pitchFamily="34" charset="0"/>
                <a:cs typeface="Calibri" pitchFamily="34" charset="0"/>
              </a:endParaRPr>
            </a:p>
          </p:txBody>
        </p:sp>
        <p:sp>
          <p:nvSpPr>
            <p:cNvPr id="1035" name="AutoShape 7"/>
            <p:cNvSpPr>
              <a:spLocks noChangeArrowheads="1"/>
            </p:cNvSpPr>
            <p:nvPr/>
          </p:nvSpPr>
          <p:spPr bwMode="auto">
            <a:xfrm>
              <a:off x="4032" y="3072"/>
              <a:ext cx="762" cy="528"/>
            </a:xfrm>
            <a:prstGeom prst="wedgeRoundRectCallout">
              <a:avLst>
                <a:gd name="adj1" fmla="val -45981"/>
                <a:gd name="adj2" fmla="val 79167"/>
                <a:gd name="adj3" fmla="val 16667"/>
              </a:avLst>
            </a:prstGeom>
            <a:solidFill>
              <a:schemeClr val="accent1"/>
            </a:solidFill>
            <a:ln w="9525">
              <a:solidFill>
                <a:schemeClr val="tx1"/>
              </a:solidFill>
              <a:miter lim="800000"/>
              <a:headEnd/>
              <a:tailEnd/>
            </a:ln>
          </p:spPr>
          <p:txBody>
            <a:bodyPr/>
            <a:lstStyle/>
            <a:p>
              <a:pPr algn="ctr" eaLnBrk="0" hangingPunct="0"/>
              <a:r>
                <a:rPr lang="hr-HR" sz="2400" dirty="0">
                  <a:latin typeface="Calibri" pitchFamily="34" charset="0"/>
                  <a:cs typeface="Calibri" pitchFamily="34" charset="0"/>
                </a:rPr>
                <a:t>100</a:t>
              </a:r>
              <a:r>
                <a:rPr lang="en-US" sz="2400" dirty="0">
                  <a:latin typeface="Calibri" pitchFamily="34" charset="0"/>
                  <a:cs typeface="Calibri" pitchFamily="34" charset="0"/>
                </a:rPr>
                <a:t> </a:t>
              </a:r>
              <a:r>
                <a:rPr lang="hr-HR" sz="2400" dirty="0" err="1" smtClean="0">
                  <a:latin typeface="Calibri" pitchFamily="34" charset="0"/>
                  <a:cs typeface="Calibri" pitchFamily="34" charset="0"/>
                </a:rPr>
                <a:t>per</a:t>
              </a:r>
              <a:r>
                <a:rPr lang="hr-HR" sz="2400" dirty="0" smtClean="0">
                  <a:latin typeface="Calibri" pitchFamily="34" charset="0"/>
                  <a:cs typeface="Calibri" pitchFamily="34" charset="0"/>
                </a:rPr>
                <a:t> </a:t>
              </a:r>
              <a:r>
                <a:rPr lang="hr-HR" sz="2400" dirty="0" err="1" smtClean="0">
                  <a:latin typeface="Calibri" pitchFamily="34" charset="0"/>
                  <a:cs typeface="Calibri" pitchFamily="34" charset="0"/>
                </a:rPr>
                <a:t>day</a:t>
              </a:r>
              <a:endParaRPr lang="en-AU" sz="2400" dirty="0">
                <a:latin typeface="Calibri" pitchFamily="34" charset="0"/>
                <a:cs typeface="Calibri" pitchFamily="34" charset="0"/>
              </a:endParaRPr>
            </a:p>
          </p:txBody>
        </p:sp>
      </p:grpSp>
      <p:sp>
        <p:nvSpPr>
          <p:cNvPr id="1028" name="Text Box 8"/>
          <p:cNvSpPr txBox="1">
            <a:spLocks noChangeArrowheads="1"/>
          </p:cNvSpPr>
          <p:nvPr/>
        </p:nvSpPr>
        <p:spPr bwMode="auto">
          <a:xfrm rot="-5400000">
            <a:off x="-788987" y="3822700"/>
            <a:ext cx="3887787" cy="366713"/>
          </a:xfrm>
          <a:prstGeom prst="rect">
            <a:avLst/>
          </a:prstGeom>
          <a:solidFill>
            <a:schemeClr val="bg1"/>
          </a:solidFill>
          <a:ln w="9525">
            <a:noFill/>
            <a:miter lim="800000"/>
            <a:headEnd/>
            <a:tailEnd/>
          </a:ln>
        </p:spPr>
        <p:txBody>
          <a:bodyPr>
            <a:spAutoFit/>
          </a:bodyPr>
          <a:lstStyle/>
          <a:p>
            <a:pPr>
              <a:spcBef>
                <a:spcPct val="50000"/>
              </a:spcBef>
            </a:pPr>
            <a:r>
              <a:rPr lang="hr-HR" dirty="0" err="1" smtClean="0"/>
              <a:t>Articles</a:t>
            </a:r>
            <a:r>
              <a:rPr lang="hr-HR" dirty="0" smtClean="0"/>
              <a:t>/</a:t>
            </a:r>
            <a:r>
              <a:rPr lang="hr-HR" dirty="0" err="1" smtClean="0"/>
              <a:t>year</a:t>
            </a:r>
            <a:endParaRPr lang="en-US" dirty="0"/>
          </a:p>
        </p:txBody>
      </p:sp>
      <p:pic>
        <p:nvPicPr>
          <p:cNvPr id="1029" name="Picture 10"/>
          <p:cNvPicPr>
            <a:picLocks noChangeAspect="1" noChangeArrowheads="1"/>
          </p:cNvPicPr>
          <p:nvPr/>
        </p:nvPicPr>
        <p:blipFill>
          <a:blip r:embed="rId5" cstate="print"/>
          <a:srcRect/>
          <a:stretch>
            <a:fillRect/>
          </a:stretch>
        </p:blipFill>
        <p:spPr bwMode="auto">
          <a:xfrm>
            <a:off x="4211638" y="5300663"/>
            <a:ext cx="1120775" cy="754062"/>
          </a:xfrm>
          <a:prstGeom prst="rect">
            <a:avLst/>
          </a:prstGeom>
          <a:noFill/>
          <a:ln w="9525">
            <a:noFill/>
            <a:miter lim="800000"/>
            <a:headEnd/>
            <a:tailEnd/>
          </a:ln>
        </p:spPr>
      </p:pic>
      <p:pic>
        <p:nvPicPr>
          <p:cNvPr id="1030" name="Picture 11"/>
          <p:cNvPicPr>
            <a:picLocks noChangeAspect="1" noChangeArrowheads="1"/>
          </p:cNvPicPr>
          <p:nvPr/>
        </p:nvPicPr>
        <p:blipFill>
          <a:blip r:embed="rId6" cstate="print"/>
          <a:srcRect l="34149" r="15617"/>
          <a:stretch>
            <a:fillRect/>
          </a:stretch>
        </p:blipFill>
        <p:spPr bwMode="auto">
          <a:xfrm>
            <a:off x="2700338" y="3429000"/>
            <a:ext cx="1008062" cy="2562225"/>
          </a:xfrm>
          <a:prstGeom prst="rect">
            <a:avLst/>
          </a:prstGeom>
          <a:noFill/>
          <a:ln w="9525">
            <a:noFill/>
            <a:miter lim="800000"/>
            <a:headEnd/>
            <a:tailEnd/>
          </a:ln>
        </p:spPr>
      </p:pic>
      <p:sp>
        <p:nvSpPr>
          <p:cNvPr id="11" name="Title 1"/>
          <p:cNvSpPr txBox="1">
            <a:spLocks/>
          </p:cNvSpPr>
          <p:nvPr/>
        </p:nvSpPr>
        <p:spPr>
          <a:xfrm>
            <a:off x="457200" y="274638"/>
            <a:ext cx="8229600" cy="1143000"/>
          </a:xfrm>
          <a:prstGeom prst="rect">
            <a:avLst/>
          </a:prstGeom>
        </p:spPr>
        <p:txBody>
          <a:bodyPr>
            <a:normAutofit fontScale="90000" lnSpcReduction="20000"/>
          </a:bodyPr>
          <a:lstStyle/>
          <a:p>
            <a:pPr algn="ctr" fontAlgn="auto">
              <a:spcAft>
                <a:spcPts val="0"/>
              </a:spcAft>
              <a:defRPr/>
            </a:pPr>
            <a:r>
              <a:rPr lang="en-US" sz="4400" b="1" dirty="0" smtClean="0">
                <a:latin typeface="Calibri" pitchFamily="34" charset="0"/>
                <a:ea typeface="+mj-ea"/>
                <a:cs typeface="Calibri" pitchFamily="34" charset="0"/>
              </a:rPr>
              <a:t>Best available evidence from scientific literature</a:t>
            </a:r>
            <a:endParaRPr lang="en-US" sz="4400" b="1" dirty="0">
              <a:latin typeface="Calibri" pitchFamily="34" charset="0"/>
              <a:ea typeface="+mj-ea"/>
              <a:cs typeface="Calibri" pitchFamily="34" charset="0"/>
            </a:endParaRPr>
          </a:p>
        </p:txBody>
      </p:sp>
      <p:sp>
        <p:nvSpPr>
          <p:cNvPr id="12" name="Content Placeholder 2"/>
          <p:cNvSpPr txBox="1">
            <a:spLocks/>
          </p:cNvSpPr>
          <p:nvPr/>
        </p:nvSpPr>
        <p:spPr>
          <a:xfrm>
            <a:off x="468313" y="1484313"/>
            <a:ext cx="8229600" cy="820737"/>
          </a:xfrm>
          <a:prstGeom prst="rect">
            <a:avLst/>
          </a:prstGeom>
        </p:spPr>
        <p:txBody>
          <a:bodyPr/>
          <a:lstStyle/>
          <a:p>
            <a:pPr marL="342900" indent="-342900">
              <a:spcBef>
                <a:spcPct val="20000"/>
              </a:spcBef>
              <a:defRPr/>
            </a:pPr>
            <a:r>
              <a:rPr lang="en-US" sz="3200" smtClean="0">
                <a:latin typeface="Calibri" pitchFamily="34" charset="0"/>
                <a:cs typeface="Calibri" pitchFamily="34" charset="0"/>
              </a:rPr>
              <a:t>Problem: information overload</a:t>
            </a:r>
            <a:endParaRPr lang="en-US" sz="3200">
              <a:latin typeface="Calibri" pitchFamily="34" charset="0"/>
              <a:cs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nvGraphicFramePr>
        <p:xfrm>
          <a:off x="107504" y="880864"/>
          <a:ext cx="6444208" cy="5572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459" name="Text Box 9"/>
          <p:cNvSpPr txBox="1">
            <a:spLocks noChangeArrowheads="1"/>
          </p:cNvSpPr>
          <p:nvPr/>
        </p:nvSpPr>
        <p:spPr bwMode="auto">
          <a:xfrm>
            <a:off x="6229350" y="528638"/>
            <a:ext cx="2663825" cy="6370975"/>
          </a:xfrm>
          <a:prstGeom prst="rect">
            <a:avLst/>
          </a:prstGeom>
          <a:noFill/>
          <a:ln w="9525">
            <a:noFill/>
            <a:miter lim="800000"/>
            <a:headEnd/>
            <a:tailEnd/>
          </a:ln>
        </p:spPr>
        <p:txBody>
          <a:bodyPr>
            <a:spAutoFit/>
          </a:bodyPr>
          <a:lstStyle/>
          <a:p>
            <a:pPr algn="ctr">
              <a:spcBef>
                <a:spcPct val="50000"/>
              </a:spcBef>
            </a:pPr>
            <a:endParaRPr lang="hr-HR" sz="1600" b="1" dirty="0">
              <a:latin typeface="Arial Rounded MT Bold" pitchFamily="34" charset="0"/>
            </a:endParaRPr>
          </a:p>
          <a:p>
            <a:pPr algn="ctr">
              <a:spcBef>
                <a:spcPct val="50000"/>
              </a:spcBef>
            </a:pPr>
            <a:endParaRPr lang="en-CA" sz="1600" b="1" dirty="0">
              <a:latin typeface="Arial Rounded MT Bold" pitchFamily="34" charset="0"/>
            </a:endParaRPr>
          </a:p>
          <a:p>
            <a:pPr algn="ctr">
              <a:spcBef>
                <a:spcPct val="50000"/>
              </a:spcBef>
            </a:pPr>
            <a:r>
              <a:rPr lang="hr-HR" sz="1600" b="1" dirty="0" smtClean="0">
                <a:latin typeface="Arial Rounded MT Bold" pitchFamily="34" charset="0"/>
              </a:rPr>
              <a:t>IT systems</a:t>
            </a:r>
            <a:endParaRPr lang="en-CA" sz="1600" b="1" dirty="0">
              <a:latin typeface="Arial Rounded MT Bold" pitchFamily="34" charset="0"/>
            </a:endParaRPr>
          </a:p>
          <a:p>
            <a:pPr algn="ctr">
              <a:spcBef>
                <a:spcPct val="50000"/>
              </a:spcBef>
            </a:pPr>
            <a:endParaRPr lang="hr-HR" sz="1600" b="1" dirty="0">
              <a:latin typeface="Arial Rounded MT Bold" pitchFamily="34" charset="0"/>
            </a:endParaRPr>
          </a:p>
          <a:p>
            <a:pPr algn="ctr">
              <a:spcBef>
                <a:spcPct val="50000"/>
              </a:spcBef>
            </a:pPr>
            <a:endParaRPr lang="en-CA" sz="1600" b="1" dirty="0">
              <a:latin typeface="Arial Rounded MT Bold" pitchFamily="34" charset="0"/>
            </a:endParaRPr>
          </a:p>
          <a:p>
            <a:pPr algn="ctr">
              <a:spcBef>
                <a:spcPct val="50000"/>
              </a:spcBef>
            </a:pPr>
            <a:r>
              <a:rPr lang="hr-HR" sz="1600" b="1" dirty="0">
                <a:latin typeface="Arial Rounded MT Bold" pitchFamily="34" charset="0"/>
              </a:rPr>
              <a:t>EBM </a:t>
            </a:r>
            <a:r>
              <a:rPr lang="hr-HR" sz="1600" b="1" dirty="0" err="1" smtClean="0">
                <a:latin typeface="Arial Rounded MT Bold" pitchFamily="34" charset="0"/>
              </a:rPr>
              <a:t>textbooks</a:t>
            </a:r>
            <a:endParaRPr lang="en-CA" sz="1600" b="1" dirty="0">
              <a:latin typeface="Arial Rounded MT Bold" pitchFamily="34" charset="0"/>
            </a:endParaRPr>
          </a:p>
          <a:p>
            <a:pPr algn="ctr">
              <a:spcBef>
                <a:spcPct val="50000"/>
              </a:spcBef>
            </a:pPr>
            <a:endParaRPr lang="hr-HR" sz="1600" b="1" dirty="0">
              <a:latin typeface="Arial Rounded MT Bold" pitchFamily="34" charset="0"/>
            </a:endParaRPr>
          </a:p>
          <a:p>
            <a:pPr algn="ctr">
              <a:spcBef>
                <a:spcPct val="50000"/>
              </a:spcBef>
            </a:pPr>
            <a:endParaRPr lang="en-CA" sz="1600" b="1" dirty="0">
              <a:latin typeface="Arial Rounded MT Bold" pitchFamily="34" charset="0"/>
            </a:endParaRPr>
          </a:p>
          <a:p>
            <a:pPr algn="ctr">
              <a:spcBef>
                <a:spcPct val="50000"/>
              </a:spcBef>
            </a:pPr>
            <a:r>
              <a:rPr lang="hr-HR" sz="1600" b="1" dirty="0" err="1" smtClean="0">
                <a:latin typeface="Arial Rounded MT Bold" pitchFamily="34" charset="0"/>
              </a:rPr>
              <a:t>Secondary</a:t>
            </a:r>
            <a:r>
              <a:rPr lang="hr-HR" sz="1600" b="1" dirty="0" smtClean="0">
                <a:latin typeface="Arial Rounded MT Bold" pitchFamily="34" charset="0"/>
              </a:rPr>
              <a:t> </a:t>
            </a:r>
            <a:r>
              <a:rPr lang="hr-HR" sz="1600" b="1" dirty="0" err="1" smtClean="0">
                <a:latin typeface="Arial Rounded MT Bold" pitchFamily="34" charset="0"/>
              </a:rPr>
              <a:t>publications</a:t>
            </a:r>
            <a:r>
              <a:rPr lang="hr-HR" sz="1600" b="1" dirty="0" smtClean="0">
                <a:latin typeface="Arial Rounded MT Bold" pitchFamily="34" charset="0"/>
              </a:rPr>
              <a:t> (EBM </a:t>
            </a:r>
            <a:r>
              <a:rPr lang="hr-HR" sz="1600" b="1" dirty="0" err="1" smtClean="0">
                <a:latin typeface="Arial Rounded MT Bold" pitchFamily="34" charset="0"/>
              </a:rPr>
              <a:t>journals</a:t>
            </a:r>
            <a:r>
              <a:rPr lang="hr-HR" sz="1600" b="1" dirty="0" smtClean="0">
                <a:latin typeface="Arial Rounded MT Bold" pitchFamily="34" charset="0"/>
              </a:rPr>
              <a:t>)</a:t>
            </a:r>
            <a:endParaRPr lang="en-CA" sz="1600" b="1" dirty="0">
              <a:latin typeface="Arial Rounded MT Bold" pitchFamily="34" charset="0"/>
            </a:endParaRPr>
          </a:p>
          <a:p>
            <a:pPr algn="ctr">
              <a:spcBef>
                <a:spcPct val="50000"/>
              </a:spcBef>
            </a:pPr>
            <a:endParaRPr lang="hr-HR" sz="1600" b="1" dirty="0">
              <a:latin typeface="Arial Rounded MT Bold" pitchFamily="34" charset="0"/>
            </a:endParaRPr>
          </a:p>
          <a:p>
            <a:pPr algn="ctr">
              <a:spcBef>
                <a:spcPct val="50000"/>
              </a:spcBef>
            </a:pPr>
            <a:r>
              <a:rPr lang="hr-HR" sz="1600" b="1" dirty="0" err="1" smtClean="0">
                <a:latin typeface="Arial Rounded MT Bold" pitchFamily="34" charset="0"/>
              </a:rPr>
              <a:t>Systematic</a:t>
            </a:r>
            <a:r>
              <a:rPr lang="hr-HR" sz="1600" b="1" dirty="0" smtClean="0">
                <a:latin typeface="Arial Rounded MT Bold" pitchFamily="34" charset="0"/>
              </a:rPr>
              <a:t> </a:t>
            </a:r>
            <a:r>
              <a:rPr lang="hr-HR" sz="1600" b="1" dirty="0" err="1" smtClean="0">
                <a:latin typeface="Arial Rounded MT Bold" pitchFamily="34" charset="0"/>
              </a:rPr>
              <a:t>reviews</a:t>
            </a:r>
            <a:endParaRPr lang="en-CA" sz="1600" b="1" dirty="0">
              <a:latin typeface="Arial Rounded MT Bold" pitchFamily="34" charset="0"/>
            </a:endParaRPr>
          </a:p>
          <a:p>
            <a:pPr algn="ctr">
              <a:spcBef>
                <a:spcPct val="50000"/>
              </a:spcBef>
            </a:pPr>
            <a:endParaRPr lang="hr-HR" sz="1600" b="1" dirty="0">
              <a:latin typeface="Arial Rounded MT Bold" pitchFamily="34" charset="0"/>
            </a:endParaRPr>
          </a:p>
          <a:p>
            <a:pPr algn="ctr">
              <a:spcBef>
                <a:spcPct val="50000"/>
              </a:spcBef>
            </a:pPr>
            <a:endParaRPr lang="hr-HR" sz="1600" b="1" dirty="0">
              <a:latin typeface="Arial Rounded MT Bold" pitchFamily="34" charset="0"/>
            </a:endParaRPr>
          </a:p>
          <a:p>
            <a:pPr algn="ctr">
              <a:spcBef>
                <a:spcPct val="50000"/>
              </a:spcBef>
            </a:pPr>
            <a:r>
              <a:rPr lang="hr-HR" sz="1600" b="1" dirty="0" smtClean="0">
                <a:latin typeface="Arial Rounded MT Bold" pitchFamily="34" charset="0"/>
              </a:rPr>
              <a:t>Original </a:t>
            </a:r>
            <a:r>
              <a:rPr lang="hr-HR" sz="1600" b="1" dirty="0" err="1" smtClean="0">
                <a:latin typeface="Arial Rounded MT Bold" pitchFamily="34" charset="0"/>
              </a:rPr>
              <a:t>research</a:t>
            </a:r>
            <a:r>
              <a:rPr lang="hr-HR" sz="1600" b="1" dirty="0" smtClean="0">
                <a:latin typeface="Arial Rounded MT Bold" pitchFamily="34" charset="0"/>
              </a:rPr>
              <a:t> </a:t>
            </a:r>
            <a:r>
              <a:rPr lang="hr-HR" sz="1600" b="1" dirty="0" err="1" smtClean="0">
                <a:latin typeface="Arial Rounded MT Bold" pitchFamily="34" charset="0"/>
              </a:rPr>
              <a:t>articles</a:t>
            </a:r>
            <a:endParaRPr lang="en-CA" sz="1600" b="1" dirty="0">
              <a:latin typeface="Arial Rounded MT Bold" pitchFamily="34" charset="0"/>
            </a:endParaRPr>
          </a:p>
          <a:p>
            <a:pPr algn="ctr">
              <a:spcBef>
                <a:spcPct val="50000"/>
              </a:spcBef>
            </a:pPr>
            <a:endParaRPr lang="en-CA" sz="1600" b="1" dirty="0">
              <a:latin typeface="Arial Rounded MT Bold" pitchFamily="34" charset="0"/>
            </a:endParaRPr>
          </a:p>
          <a:p>
            <a:pPr algn="ctr">
              <a:spcBef>
                <a:spcPct val="50000"/>
              </a:spcBef>
            </a:pPr>
            <a:endParaRPr lang="en-CA" sz="1600" b="1" dirty="0">
              <a:latin typeface="Arial Rounded MT Bold" pitchFamily="34" charset="0"/>
            </a:endParaRPr>
          </a:p>
        </p:txBody>
      </p:sp>
      <p:sp>
        <p:nvSpPr>
          <p:cNvPr id="2058" name="AutoShape 10"/>
          <p:cNvSpPr>
            <a:spLocks noChangeArrowheads="1"/>
          </p:cNvSpPr>
          <p:nvPr/>
        </p:nvSpPr>
        <p:spPr bwMode="auto">
          <a:xfrm>
            <a:off x="3124200" y="5029200"/>
            <a:ext cx="381000" cy="381000"/>
          </a:xfrm>
          <a:prstGeom prst="upArrow">
            <a:avLst>
              <a:gd name="adj1" fmla="val 50000"/>
              <a:gd name="adj2" fmla="val 25000"/>
            </a:avLst>
          </a:prstGeom>
          <a:solidFill>
            <a:schemeClr val="accent1"/>
          </a:solidFill>
          <a:ln w="12700">
            <a:solidFill>
              <a:schemeClr val="tx1"/>
            </a:solidFill>
            <a:miter lim="800000"/>
            <a:headEnd type="none" w="sm" len="sm"/>
            <a:tailEnd type="none" w="sm" len="sm"/>
          </a:ln>
        </p:spPr>
        <p:txBody>
          <a:bodyPr vert="eaVert" wrap="none" anchor="ctr"/>
          <a:lstStyle/>
          <a:p>
            <a:endParaRPr lang="en-CA">
              <a:latin typeface="Calibri" pitchFamily="34" charset="0"/>
            </a:endParaRPr>
          </a:p>
        </p:txBody>
      </p:sp>
      <p:sp>
        <p:nvSpPr>
          <p:cNvPr id="2059" name="AutoShape 11"/>
          <p:cNvSpPr>
            <a:spLocks noChangeArrowheads="1"/>
          </p:cNvSpPr>
          <p:nvPr/>
        </p:nvSpPr>
        <p:spPr bwMode="auto">
          <a:xfrm>
            <a:off x="3124200" y="3886200"/>
            <a:ext cx="381000" cy="381000"/>
          </a:xfrm>
          <a:prstGeom prst="upArrow">
            <a:avLst>
              <a:gd name="adj1" fmla="val 50000"/>
              <a:gd name="adj2" fmla="val 25000"/>
            </a:avLst>
          </a:prstGeom>
          <a:solidFill>
            <a:schemeClr val="accent1"/>
          </a:solidFill>
          <a:ln w="12700">
            <a:solidFill>
              <a:schemeClr val="tx1"/>
            </a:solidFill>
            <a:miter lim="800000"/>
            <a:headEnd type="none" w="sm" len="sm"/>
            <a:tailEnd type="none" w="sm" len="sm"/>
          </a:ln>
        </p:spPr>
        <p:txBody>
          <a:bodyPr vert="eaVert" wrap="none" anchor="ctr"/>
          <a:lstStyle/>
          <a:p>
            <a:endParaRPr lang="en-CA">
              <a:latin typeface="Calibri" pitchFamily="34" charset="0"/>
            </a:endParaRPr>
          </a:p>
        </p:txBody>
      </p:sp>
      <p:sp>
        <p:nvSpPr>
          <p:cNvPr id="2060" name="AutoShape 12"/>
          <p:cNvSpPr>
            <a:spLocks noChangeArrowheads="1"/>
          </p:cNvSpPr>
          <p:nvPr/>
        </p:nvSpPr>
        <p:spPr bwMode="auto">
          <a:xfrm>
            <a:off x="3124200" y="2819400"/>
            <a:ext cx="381000" cy="381000"/>
          </a:xfrm>
          <a:prstGeom prst="upArrow">
            <a:avLst>
              <a:gd name="adj1" fmla="val 50000"/>
              <a:gd name="adj2" fmla="val 25000"/>
            </a:avLst>
          </a:prstGeom>
          <a:solidFill>
            <a:schemeClr val="accent1"/>
          </a:solidFill>
          <a:ln w="12700">
            <a:solidFill>
              <a:schemeClr val="tx1"/>
            </a:solidFill>
            <a:miter lim="800000"/>
            <a:headEnd type="none" w="sm" len="sm"/>
            <a:tailEnd type="none" w="sm" len="sm"/>
          </a:ln>
        </p:spPr>
        <p:txBody>
          <a:bodyPr vert="eaVert" wrap="none" anchor="ctr"/>
          <a:lstStyle/>
          <a:p>
            <a:endParaRPr lang="en-CA">
              <a:latin typeface="Calibri" pitchFamily="34" charset="0"/>
            </a:endParaRPr>
          </a:p>
        </p:txBody>
      </p:sp>
      <p:sp>
        <p:nvSpPr>
          <p:cNvPr id="2061" name="AutoShape 13"/>
          <p:cNvSpPr>
            <a:spLocks noChangeArrowheads="1"/>
          </p:cNvSpPr>
          <p:nvPr/>
        </p:nvSpPr>
        <p:spPr bwMode="auto">
          <a:xfrm>
            <a:off x="3124200" y="1752600"/>
            <a:ext cx="381000" cy="381000"/>
          </a:xfrm>
          <a:prstGeom prst="upArrow">
            <a:avLst>
              <a:gd name="adj1" fmla="val 50000"/>
              <a:gd name="adj2" fmla="val 25000"/>
            </a:avLst>
          </a:prstGeom>
          <a:solidFill>
            <a:schemeClr val="accent1"/>
          </a:solidFill>
          <a:ln w="12700">
            <a:solidFill>
              <a:schemeClr val="tx1"/>
            </a:solidFill>
            <a:miter lim="800000"/>
            <a:headEnd type="none" w="sm" len="sm"/>
            <a:tailEnd type="none" w="sm" len="sm"/>
          </a:ln>
        </p:spPr>
        <p:txBody>
          <a:bodyPr vert="eaVert" wrap="none" anchor="ctr"/>
          <a:lstStyle/>
          <a:p>
            <a:endParaRPr lang="en-CA">
              <a:latin typeface="Calibri" pitchFamily="34" charset="0"/>
            </a:endParaRPr>
          </a:p>
        </p:txBody>
      </p:sp>
      <p:sp>
        <p:nvSpPr>
          <p:cNvPr id="19464" name="TextBox 7"/>
          <p:cNvSpPr txBox="1">
            <a:spLocks noChangeArrowheads="1"/>
          </p:cNvSpPr>
          <p:nvPr/>
        </p:nvSpPr>
        <p:spPr bwMode="auto">
          <a:xfrm>
            <a:off x="179388" y="0"/>
            <a:ext cx="7315200" cy="954107"/>
          </a:xfrm>
          <a:prstGeom prst="rect">
            <a:avLst/>
          </a:prstGeom>
          <a:noFill/>
          <a:ln w="9525">
            <a:noFill/>
            <a:miter lim="800000"/>
            <a:headEnd/>
            <a:tailEnd/>
          </a:ln>
        </p:spPr>
        <p:txBody>
          <a:bodyPr>
            <a:spAutoFit/>
          </a:bodyPr>
          <a:lstStyle/>
          <a:p>
            <a:pPr algn="ctr"/>
            <a:r>
              <a:rPr lang="hr-HR" sz="2800" b="1" dirty="0" err="1" smtClean="0">
                <a:latin typeface="Calibri" pitchFamily="34" charset="0"/>
              </a:rPr>
              <a:t>Hierarchy</a:t>
            </a:r>
            <a:r>
              <a:rPr lang="hr-HR" sz="2800" b="1" dirty="0" smtClean="0">
                <a:latin typeface="Calibri" pitchFamily="34" charset="0"/>
              </a:rPr>
              <a:t> </a:t>
            </a:r>
            <a:r>
              <a:rPr lang="hr-HR" sz="2800" b="1" dirty="0" err="1" smtClean="0">
                <a:latin typeface="Calibri" pitchFamily="34" charset="0"/>
              </a:rPr>
              <a:t>of</a:t>
            </a:r>
            <a:r>
              <a:rPr lang="hr-HR" sz="2800" b="1" dirty="0" smtClean="0">
                <a:latin typeface="Calibri" pitchFamily="34" charset="0"/>
              </a:rPr>
              <a:t> </a:t>
            </a:r>
            <a:r>
              <a:rPr lang="hr-HR" sz="2800" b="1" dirty="0" err="1" smtClean="0">
                <a:latin typeface="Calibri" pitchFamily="34" charset="0"/>
              </a:rPr>
              <a:t>information</a:t>
            </a:r>
            <a:r>
              <a:rPr lang="hr-HR" sz="2800" b="1" dirty="0" smtClean="0">
                <a:latin typeface="Calibri" pitchFamily="34" charset="0"/>
              </a:rPr>
              <a:t> </a:t>
            </a:r>
            <a:r>
              <a:rPr lang="hr-HR" sz="2800" b="1" dirty="0" err="1" smtClean="0">
                <a:latin typeface="Calibri" pitchFamily="34" charset="0"/>
              </a:rPr>
              <a:t>sources</a:t>
            </a:r>
            <a:r>
              <a:rPr lang="hr-HR" sz="2800" b="1" dirty="0" smtClean="0">
                <a:latin typeface="Calibri" pitchFamily="34" charset="0"/>
              </a:rPr>
              <a:t> for </a:t>
            </a:r>
            <a:r>
              <a:rPr lang="hr-HR" sz="2800" b="1" dirty="0" err="1" smtClean="0">
                <a:latin typeface="Calibri" pitchFamily="34" charset="0"/>
              </a:rPr>
              <a:t>evidence</a:t>
            </a:r>
            <a:r>
              <a:rPr lang="hr-HR" sz="2800" b="1" dirty="0" smtClean="0">
                <a:latin typeface="Calibri" pitchFamily="34" charset="0"/>
              </a:rPr>
              <a:t>-</a:t>
            </a:r>
            <a:r>
              <a:rPr lang="hr-HR" sz="2800" b="1" dirty="0" err="1" smtClean="0">
                <a:latin typeface="Calibri" pitchFamily="34" charset="0"/>
              </a:rPr>
              <a:t>based</a:t>
            </a:r>
            <a:r>
              <a:rPr lang="hr-HR" sz="2800" b="1" dirty="0" smtClean="0">
                <a:latin typeface="Calibri" pitchFamily="34" charset="0"/>
              </a:rPr>
              <a:t> </a:t>
            </a:r>
            <a:r>
              <a:rPr lang="hr-HR" sz="2800" b="1" dirty="0" err="1" smtClean="0">
                <a:latin typeface="Calibri" pitchFamily="34" charset="0"/>
              </a:rPr>
              <a:t>decision</a:t>
            </a:r>
            <a:r>
              <a:rPr lang="hr-HR" sz="2800" b="1" dirty="0" smtClean="0">
                <a:latin typeface="Calibri" pitchFamily="34" charset="0"/>
              </a:rPr>
              <a:t> </a:t>
            </a:r>
            <a:r>
              <a:rPr lang="hr-HR" sz="2800" b="1" dirty="0" err="1" smtClean="0">
                <a:latin typeface="Calibri" pitchFamily="34" charset="0"/>
              </a:rPr>
              <a:t>making</a:t>
            </a:r>
            <a:endParaRPr lang="en-CA" sz="2800" b="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058"/>
                                        </p:tgtEl>
                                        <p:attrNameLst>
                                          <p:attrName>style.visibility</p:attrName>
                                        </p:attrNameLst>
                                      </p:cBhvr>
                                      <p:to>
                                        <p:strVal val="visible"/>
                                      </p:to>
                                    </p:set>
                                    <p:animEffect transition="in" filter="slide(fromBottom)">
                                      <p:cBhvr>
                                        <p:cTn id="7" dur="500"/>
                                        <p:tgtEl>
                                          <p:spTgt spid="205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059"/>
                                        </p:tgtEl>
                                        <p:attrNameLst>
                                          <p:attrName>style.visibility</p:attrName>
                                        </p:attrNameLst>
                                      </p:cBhvr>
                                      <p:to>
                                        <p:strVal val="visible"/>
                                      </p:to>
                                    </p:set>
                                    <p:animEffect transition="in" filter="slide(fromBottom)">
                                      <p:cBhvr>
                                        <p:cTn id="12" dur="500"/>
                                        <p:tgtEl>
                                          <p:spTgt spid="2059"/>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060"/>
                                        </p:tgtEl>
                                        <p:attrNameLst>
                                          <p:attrName>style.visibility</p:attrName>
                                        </p:attrNameLst>
                                      </p:cBhvr>
                                      <p:to>
                                        <p:strVal val="visible"/>
                                      </p:to>
                                    </p:set>
                                    <p:animEffect transition="in" filter="slide(fromBottom)">
                                      <p:cBhvr>
                                        <p:cTn id="17" dur="500"/>
                                        <p:tgtEl>
                                          <p:spTgt spid="2060"/>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061"/>
                                        </p:tgtEl>
                                        <p:attrNameLst>
                                          <p:attrName>style.visibility</p:attrName>
                                        </p:attrNameLst>
                                      </p:cBhvr>
                                      <p:to>
                                        <p:strVal val="visible"/>
                                      </p:to>
                                    </p:set>
                                    <p:animEffect transition="in" filter="slide(fromBottom)">
                                      <p:cBhvr>
                                        <p:cTn id="22" dur="500"/>
                                        <p:tgtEl>
                                          <p:spTgt spid="20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 grpId="0" animBg="1"/>
      <p:bldP spid="2059" grpId="0" animBg="1"/>
      <p:bldP spid="2060" grpId="0" animBg="1"/>
      <p:bldP spid="206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4" name="TextBox 7"/>
          <p:cNvSpPr txBox="1">
            <a:spLocks noChangeArrowheads="1"/>
          </p:cNvSpPr>
          <p:nvPr/>
        </p:nvSpPr>
        <p:spPr bwMode="auto">
          <a:xfrm>
            <a:off x="179388" y="0"/>
            <a:ext cx="7315200" cy="954107"/>
          </a:xfrm>
          <a:prstGeom prst="rect">
            <a:avLst/>
          </a:prstGeom>
          <a:noFill/>
          <a:ln w="9525">
            <a:noFill/>
            <a:miter lim="800000"/>
            <a:headEnd/>
            <a:tailEnd/>
          </a:ln>
        </p:spPr>
        <p:txBody>
          <a:bodyPr>
            <a:spAutoFit/>
          </a:bodyPr>
          <a:lstStyle/>
          <a:p>
            <a:pPr algn="ctr"/>
            <a:r>
              <a:rPr lang="hr-HR" sz="2800" b="1" dirty="0" err="1" smtClean="0">
                <a:latin typeface="Calibri" pitchFamily="34" charset="0"/>
              </a:rPr>
              <a:t>Hierarchy</a:t>
            </a:r>
            <a:r>
              <a:rPr lang="hr-HR" sz="2800" b="1" dirty="0" smtClean="0">
                <a:latin typeface="Calibri" pitchFamily="34" charset="0"/>
              </a:rPr>
              <a:t> </a:t>
            </a:r>
            <a:r>
              <a:rPr lang="hr-HR" sz="2800" b="1" dirty="0" err="1" smtClean="0">
                <a:latin typeface="Calibri" pitchFamily="34" charset="0"/>
              </a:rPr>
              <a:t>of</a:t>
            </a:r>
            <a:r>
              <a:rPr lang="hr-HR" sz="2800" b="1" dirty="0" smtClean="0">
                <a:latin typeface="Calibri" pitchFamily="34" charset="0"/>
              </a:rPr>
              <a:t> </a:t>
            </a:r>
            <a:r>
              <a:rPr lang="hr-HR" sz="2800" b="1" dirty="0" err="1" smtClean="0">
                <a:latin typeface="Calibri" pitchFamily="34" charset="0"/>
              </a:rPr>
              <a:t>information</a:t>
            </a:r>
            <a:r>
              <a:rPr lang="hr-HR" sz="2800" b="1" dirty="0" smtClean="0">
                <a:latin typeface="Calibri" pitchFamily="34" charset="0"/>
              </a:rPr>
              <a:t> </a:t>
            </a:r>
            <a:r>
              <a:rPr lang="hr-HR" sz="2800" b="1" dirty="0" err="1" smtClean="0">
                <a:latin typeface="Calibri" pitchFamily="34" charset="0"/>
              </a:rPr>
              <a:t>sources</a:t>
            </a:r>
            <a:r>
              <a:rPr lang="hr-HR" sz="2800" b="1" dirty="0" smtClean="0">
                <a:latin typeface="Calibri" pitchFamily="34" charset="0"/>
              </a:rPr>
              <a:t> for </a:t>
            </a:r>
            <a:r>
              <a:rPr lang="hr-HR" sz="2800" b="1" dirty="0" err="1" smtClean="0">
                <a:latin typeface="Calibri" pitchFamily="34" charset="0"/>
              </a:rPr>
              <a:t>evidence</a:t>
            </a:r>
            <a:r>
              <a:rPr lang="hr-HR" sz="2800" b="1" dirty="0" smtClean="0">
                <a:latin typeface="Calibri" pitchFamily="34" charset="0"/>
              </a:rPr>
              <a:t>-</a:t>
            </a:r>
            <a:r>
              <a:rPr lang="hr-HR" sz="2800" b="1" dirty="0" err="1" smtClean="0">
                <a:latin typeface="Calibri" pitchFamily="34" charset="0"/>
              </a:rPr>
              <a:t>based</a:t>
            </a:r>
            <a:r>
              <a:rPr lang="hr-HR" sz="2800" b="1" dirty="0" smtClean="0">
                <a:latin typeface="Calibri" pitchFamily="34" charset="0"/>
              </a:rPr>
              <a:t> </a:t>
            </a:r>
            <a:r>
              <a:rPr lang="hr-HR" sz="2800" b="1" dirty="0" err="1" smtClean="0">
                <a:latin typeface="Calibri" pitchFamily="34" charset="0"/>
              </a:rPr>
              <a:t>decision</a:t>
            </a:r>
            <a:r>
              <a:rPr lang="hr-HR" sz="2800" b="1" dirty="0" smtClean="0">
                <a:latin typeface="Calibri" pitchFamily="34" charset="0"/>
              </a:rPr>
              <a:t> </a:t>
            </a:r>
            <a:r>
              <a:rPr lang="hr-HR" sz="2800" b="1" dirty="0" err="1" smtClean="0">
                <a:latin typeface="Calibri" pitchFamily="34" charset="0"/>
              </a:rPr>
              <a:t>making</a:t>
            </a:r>
            <a:endParaRPr lang="en-CA" sz="2800" b="1" dirty="0">
              <a:latin typeface="Calibri" pitchFamily="34" charset="0"/>
            </a:endParaRPr>
          </a:p>
        </p:txBody>
      </p:sp>
      <p:pic>
        <p:nvPicPr>
          <p:cNvPr id="10" name="Picture 2"/>
          <p:cNvPicPr>
            <a:picLocks noChangeAspect="1" noChangeArrowheads="1"/>
          </p:cNvPicPr>
          <p:nvPr/>
        </p:nvPicPr>
        <p:blipFill>
          <a:blip r:embed="rId3"/>
          <a:srcRect/>
          <a:stretch>
            <a:fillRect/>
          </a:stretch>
        </p:blipFill>
        <p:spPr bwMode="auto">
          <a:xfrm>
            <a:off x="1071538" y="977306"/>
            <a:ext cx="7358113" cy="55642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hr-HR" dirty="0" smtClean="0">
                <a:latin typeface="Calibri" pitchFamily="34" charset="0"/>
                <a:cs typeface="Calibri" pitchFamily="34" charset="0"/>
              </a:rPr>
              <a:t>Original </a:t>
            </a:r>
            <a:r>
              <a:rPr lang="hr-HR" dirty="0" err="1" smtClean="0">
                <a:latin typeface="Calibri" pitchFamily="34" charset="0"/>
                <a:cs typeface="Calibri" pitchFamily="34" charset="0"/>
              </a:rPr>
              <a:t>research</a:t>
            </a:r>
            <a:r>
              <a:rPr lang="hr-HR" dirty="0" smtClean="0">
                <a:latin typeface="Calibri" pitchFamily="34" charset="0"/>
                <a:cs typeface="Calibri" pitchFamily="34" charset="0"/>
              </a:rPr>
              <a:t> </a:t>
            </a:r>
            <a:r>
              <a:rPr lang="hr-HR" dirty="0" err="1" smtClean="0">
                <a:latin typeface="Calibri" pitchFamily="34" charset="0"/>
                <a:cs typeface="Calibri" pitchFamily="34" charset="0"/>
              </a:rPr>
              <a:t>articles</a:t>
            </a:r>
            <a:r>
              <a:rPr lang="hr-HR" dirty="0" smtClean="0">
                <a:latin typeface="Calibri" pitchFamily="34" charset="0"/>
                <a:cs typeface="Calibri" pitchFamily="34" charset="0"/>
              </a:rPr>
              <a:t> </a:t>
            </a:r>
          </a:p>
        </p:txBody>
      </p:sp>
      <p:sp>
        <p:nvSpPr>
          <p:cNvPr id="20483" name="Content Placeholder 2"/>
          <p:cNvSpPr>
            <a:spLocks noGrp="1"/>
          </p:cNvSpPr>
          <p:nvPr>
            <p:ph idx="1"/>
          </p:nvPr>
        </p:nvSpPr>
        <p:spPr/>
        <p:txBody>
          <a:bodyPr/>
          <a:lstStyle/>
          <a:p>
            <a:r>
              <a:rPr lang="hr-HR" dirty="0" err="1" smtClean="0">
                <a:latin typeface="Calibri" pitchFamily="34" charset="0"/>
                <a:cs typeface="Calibri" pitchFamily="34" charset="0"/>
              </a:rPr>
              <a:t>Scientific</a:t>
            </a:r>
            <a:r>
              <a:rPr lang="hr-HR" dirty="0" smtClean="0">
                <a:latin typeface="Calibri" pitchFamily="34" charset="0"/>
                <a:cs typeface="Calibri" pitchFamily="34" charset="0"/>
              </a:rPr>
              <a:t> </a:t>
            </a:r>
            <a:r>
              <a:rPr lang="hr-HR" dirty="0" err="1" smtClean="0">
                <a:latin typeface="Calibri" pitchFamily="34" charset="0"/>
                <a:cs typeface="Calibri" pitchFamily="34" charset="0"/>
              </a:rPr>
              <a:t>journals</a:t>
            </a:r>
            <a:endParaRPr lang="hr-HR" dirty="0" smtClean="0">
              <a:latin typeface="Calibri" pitchFamily="34" charset="0"/>
              <a:cs typeface="Calibri" pitchFamily="34" charset="0"/>
            </a:endParaRPr>
          </a:p>
          <a:p>
            <a:endParaRPr lang="hr-HR" dirty="0" smtClean="0">
              <a:latin typeface="Calibri" pitchFamily="34" charset="0"/>
              <a:cs typeface="Calibri" pitchFamily="34" charset="0"/>
            </a:endParaRPr>
          </a:p>
          <a:p>
            <a:endParaRPr lang="hr-HR" dirty="0" smtClean="0">
              <a:latin typeface="Calibri" pitchFamily="34" charset="0"/>
              <a:cs typeface="Calibri" pitchFamily="34" charset="0"/>
            </a:endParaRPr>
          </a:p>
          <a:p>
            <a:endParaRPr lang="hr-HR" dirty="0" smtClean="0">
              <a:latin typeface="Calibri" pitchFamily="34" charset="0"/>
              <a:cs typeface="Calibri" pitchFamily="34" charset="0"/>
            </a:endParaRPr>
          </a:p>
          <a:p>
            <a:endParaRPr lang="hr-HR" dirty="0" smtClean="0">
              <a:latin typeface="Calibri" pitchFamily="34" charset="0"/>
              <a:cs typeface="Calibri" pitchFamily="34" charset="0"/>
            </a:endParaRPr>
          </a:p>
          <a:p>
            <a:r>
              <a:rPr lang="hr-HR" dirty="0" err="1" smtClean="0">
                <a:latin typeface="Calibri" pitchFamily="34" charset="0"/>
                <a:cs typeface="Calibri" pitchFamily="34" charset="0"/>
              </a:rPr>
              <a:t>Bibliographical</a:t>
            </a:r>
            <a:r>
              <a:rPr lang="hr-HR" dirty="0" smtClean="0">
                <a:latin typeface="Calibri" pitchFamily="34" charset="0"/>
                <a:cs typeface="Calibri" pitchFamily="34" charset="0"/>
              </a:rPr>
              <a:t> </a:t>
            </a:r>
            <a:r>
              <a:rPr lang="hr-HR" dirty="0" err="1" smtClean="0">
                <a:latin typeface="Calibri" pitchFamily="34" charset="0"/>
                <a:cs typeface="Calibri" pitchFamily="34" charset="0"/>
              </a:rPr>
              <a:t>databases</a:t>
            </a:r>
            <a:endParaRPr lang="hr-HR" dirty="0" smtClean="0">
              <a:latin typeface="Calibri" pitchFamily="34" charset="0"/>
              <a:cs typeface="Calibri" pitchFamily="34" charset="0"/>
            </a:endParaRPr>
          </a:p>
          <a:p>
            <a:pPr>
              <a:buFont typeface="Arial" charset="0"/>
              <a:buNone/>
            </a:pPr>
            <a:endParaRPr lang="hr-HR" dirty="0" smtClean="0">
              <a:latin typeface="Calibri" pitchFamily="34" charset="0"/>
              <a:cs typeface="Calibri" pitchFamily="34" charset="0"/>
            </a:endParaRPr>
          </a:p>
          <a:p>
            <a:pPr>
              <a:buFont typeface="Arial" charset="0"/>
              <a:buNone/>
            </a:pPr>
            <a:endParaRPr lang="hr-HR" dirty="0" smtClean="0">
              <a:latin typeface="Calibri" pitchFamily="34" charset="0"/>
              <a:cs typeface="Calibri" pitchFamily="34" charset="0"/>
            </a:endParaRPr>
          </a:p>
        </p:txBody>
      </p:sp>
      <p:pic>
        <p:nvPicPr>
          <p:cNvPr id="20484" name="Picture 3" descr="Annals"/>
          <p:cNvPicPr>
            <a:picLocks noChangeAspect="1" noChangeArrowheads="1"/>
          </p:cNvPicPr>
          <p:nvPr/>
        </p:nvPicPr>
        <p:blipFill>
          <a:blip r:embed="rId2" cstate="print"/>
          <a:srcRect/>
          <a:stretch>
            <a:fillRect/>
          </a:stretch>
        </p:blipFill>
        <p:spPr bwMode="auto">
          <a:xfrm>
            <a:off x="5743575" y="2349500"/>
            <a:ext cx="1079500" cy="1439863"/>
          </a:xfrm>
          <a:prstGeom prst="rect">
            <a:avLst/>
          </a:prstGeom>
          <a:noFill/>
          <a:ln w="9525">
            <a:noFill/>
            <a:miter lim="800000"/>
            <a:headEnd/>
            <a:tailEnd/>
          </a:ln>
        </p:spPr>
      </p:pic>
      <p:pic>
        <p:nvPicPr>
          <p:cNvPr id="20485" name="Picture 4" descr="BMJ"/>
          <p:cNvPicPr>
            <a:picLocks noChangeAspect="1" noChangeArrowheads="1"/>
          </p:cNvPicPr>
          <p:nvPr/>
        </p:nvPicPr>
        <p:blipFill>
          <a:blip r:embed="rId3" cstate="print"/>
          <a:srcRect/>
          <a:stretch>
            <a:fillRect/>
          </a:stretch>
        </p:blipFill>
        <p:spPr bwMode="auto">
          <a:xfrm>
            <a:off x="7523163" y="2351088"/>
            <a:ext cx="1023937" cy="1439862"/>
          </a:xfrm>
          <a:prstGeom prst="rect">
            <a:avLst/>
          </a:prstGeom>
          <a:noFill/>
          <a:ln w="9525">
            <a:noFill/>
            <a:miter lim="800000"/>
            <a:headEnd/>
            <a:tailEnd/>
          </a:ln>
        </p:spPr>
      </p:pic>
      <p:pic>
        <p:nvPicPr>
          <p:cNvPr id="20486" name="Picture 5" descr="JAMA"/>
          <p:cNvPicPr>
            <a:picLocks noChangeAspect="1" noChangeArrowheads="1"/>
          </p:cNvPicPr>
          <p:nvPr/>
        </p:nvPicPr>
        <p:blipFill>
          <a:blip r:embed="rId4" cstate="print"/>
          <a:srcRect/>
          <a:stretch>
            <a:fillRect/>
          </a:stretch>
        </p:blipFill>
        <p:spPr bwMode="auto">
          <a:xfrm>
            <a:off x="4068763" y="2349500"/>
            <a:ext cx="1106487" cy="1439863"/>
          </a:xfrm>
          <a:prstGeom prst="rect">
            <a:avLst/>
          </a:prstGeom>
          <a:noFill/>
          <a:ln w="9525">
            <a:noFill/>
            <a:miter lim="800000"/>
            <a:headEnd/>
            <a:tailEnd/>
          </a:ln>
        </p:spPr>
      </p:pic>
      <p:pic>
        <p:nvPicPr>
          <p:cNvPr id="20487" name="Picture 6" descr="lancet"/>
          <p:cNvPicPr>
            <a:picLocks noChangeAspect="1" noChangeArrowheads="1"/>
          </p:cNvPicPr>
          <p:nvPr/>
        </p:nvPicPr>
        <p:blipFill>
          <a:blip r:embed="rId5" cstate="print"/>
          <a:srcRect/>
          <a:stretch>
            <a:fillRect/>
          </a:stretch>
        </p:blipFill>
        <p:spPr bwMode="auto">
          <a:xfrm>
            <a:off x="2339975" y="2349500"/>
            <a:ext cx="1025525" cy="1439863"/>
          </a:xfrm>
          <a:prstGeom prst="rect">
            <a:avLst/>
          </a:prstGeom>
          <a:noFill/>
          <a:ln w="9525">
            <a:noFill/>
            <a:miter lim="800000"/>
            <a:headEnd/>
            <a:tailEnd/>
          </a:ln>
        </p:spPr>
      </p:pic>
      <p:pic>
        <p:nvPicPr>
          <p:cNvPr id="20488" name="Picture 7" descr="NEJM"/>
          <p:cNvPicPr>
            <a:picLocks noChangeAspect="1" noChangeArrowheads="1"/>
          </p:cNvPicPr>
          <p:nvPr/>
        </p:nvPicPr>
        <p:blipFill>
          <a:blip r:embed="rId6" cstate="print"/>
          <a:srcRect/>
          <a:stretch>
            <a:fillRect/>
          </a:stretch>
        </p:blipFill>
        <p:spPr bwMode="auto">
          <a:xfrm>
            <a:off x="627063" y="2349500"/>
            <a:ext cx="1074737" cy="1439863"/>
          </a:xfrm>
          <a:prstGeom prst="rect">
            <a:avLst/>
          </a:prstGeom>
          <a:noFill/>
          <a:ln w="9525">
            <a:noFill/>
            <a:miter lim="800000"/>
            <a:headEnd/>
            <a:tailEnd/>
          </a:ln>
        </p:spPr>
      </p:pic>
      <p:pic>
        <p:nvPicPr>
          <p:cNvPr id="20489" name="Picture 8" descr="pubmed.jpg"/>
          <p:cNvPicPr>
            <a:picLocks noChangeAspect="1"/>
          </p:cNvPicPr>
          <p:nvPr/>
        </p:nvPicPr>
        <p:blipFill>
          <a:blip r:embed="rId7" cstate="print"/>
          <a:srcRect/>
          <a:stretch>
            <a:fillRect/>
          </a:stretch>
        </p:blipFill>
        <p:spPr bwMode="auto">
          <a:xfrm>
            <a:off x="971550" y="4652963"/>
            <a:ext cx="3641725" cy="1484312"/>
          </a:xfrm>
          <a:prstGeom prst="rect">
            <a:avLst/>
          </a:prstGeom>
          <a:noFill/>
          <a:ln w="9525">
            <a:noFill/>
            <a:miter lim="800000"/>
            <a:headEnd/>
            <a:tailEnd/>
          </a:ln>
        </p:spPr>
      </p:pic>
      <p:pic>
        <p:nvPicPr>
          <p:cNvPr id="20490" name="Picture 9" descr="logo-150x86.gif"/>
          <p:cNvPicPr>
            <a:picLocks noChangeAspect="1"/>
          </p:cNvPicPr>
          <p:nvPr/>
        </p:nvPicPr>
        <p:blipFill>
          <a:blip r:embed="rId8" cstate="print"/>
          <a:srcRect/>
          <a:stretch>
            <a:fillRect/>
          </a:stretch>
        </p:blipFill>
        <p:spPr bwMode="auto">
          <a:xfrm>
            <a:off x="5940425" y="4724400"/>
            <a:ext cx="1428750" cy="819150"/>
          </a:xfrm>
          <a:prstGeom prst="rect">
            <a:avLst/>
          </a:prstGeom>
          <a:noFill/>
          <a:ln w="9525">
            <a:noFill/>
            <a:miter lim="800000"/>
            <a:headEnd/>
            <a:tailEnd/>
          </a:ln>
        </p:spPr>
      </p:pic>
      <p:sp>
        <p:nvSpPr>
          <p:cNvPr id="20491" name="TextBox 10"/>
          <p:cNvSpPr txBox="1">
            <a:spLocks noChangeArrowheads="1"/>
          </p:cNvSpPr>
          <p:nvPr/>
        </p:nvSpPr>
        <p:spPr bwMode="auto">
          <a:xfrm>
            <a:off x="5435600" y="5589588"/>
            <a:ext cx="2808288" cy="368300"/>
          </a:xfrm>
          <a:prstGeom prst="rect">
            <a:avLst/>
          </a:prstGeom>
          <a:noFill/>
          <a:ln w="9525">
            <a:noFill/>
            <a:miter lim="800000"/>
            <a:headEnd/>
            <a:tailEnd/>
          </a:ln>
        </p:spPr>
        <p:txBody>
          <a:bodyPr>
            <a:spAutoFit/>
          </a:bodyPr>
          <a:lstStyle/>
          <a:p>
            <a:r>
              <a:rPr lang="hr-HR"/>
              <a:t>www.tripdatabase.com</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hr-HR" dirty="0" err="1" smtClean="0">
                <a:latin typeface="Calibri" pitchFamily="34" charset="0"/>
                <a:cs typeface="Calibri" pitchFamily="34" charset="0"/>
              </a:rPr>
              <a:t>Systematic</a:t>
            </a:r>
            <a:r>
              <a:rPr lang="hr-HR" dirty="0" smtClean="0">
                <a:latin typeface="Calibri" pitchFamily="34" charset="0"/>
                <a:cs typeface="Calibri" pitchFamily="34" charset="0"/>
              </a:rPr>
              <a:t> </a:t>
            </a:r>
            <a:r>
              <a:rPr lang="hr-HR" dirty="0" err="1" smtClean="0">
                <a:latin typeface="Calibri" pitchFamily="34" charset="0"/>
                <a:cs typeface="Calibri" pitchFamily="34" charset="0"/>
              </a:rPr>
              <a:t>reviews</a:t>
            </a:r>
            <a:endParaRPr lang="hr-HR" dirty="0" smtClean="0">
              <a:latin typeface="Calibri" pitchFamily="34" charset="0"/>
              <a:cs typeface="Calibri" pitchFamily="34" charset="0"/>
            </a:endParaRPr>
          </a:p>
        </p:txBody>
      </p:sp>
      <p:sp>
        <p:nvSpPr>
          <p:cNvPr id="21507" name="Content Placeholder 2"/>
          <p:cNvSpPr>
            <a:spLocks noGrp="1"/>
          </p:cNvSpPr>
          <p:nvPr>
            <p:ph idx="1"/>
          </p:nvPr>
        </p:nvSpPr>
        <p:spPr/>
        <p:txBody>
          <a:bodyPr/>
          <a:lstStyle/>
          <a:p>
            <a:r>
              <a:rPr lang="hr-HR" sz="2800" dirty="0" err="1" smtClean="0">
                <a:latin typeface="Calibri" pitchFamily="34" charset="0"/>
                <a:cs typeface="Calibri" pitchFamily="34" charset="0"/>
              </a:rPr>
              <a:t>Cochrane</a:t>
            </a:r>
            <a:r>
              <a:rPr lang="hr-HR" sz="2800" dirty="0" smtClean="0">
                <a:latin typeface="Calibri" pitchFamily="34" charset="0"/>
                <a:cs typeface="Calibri" pitchFamily="34" charset="0"/>
              </a:rPr>
              <a:t> </a:t>
            </a:r>
            <a:r>
              <a:rPr lang="hr-HR" sz="2800" dirty="0" err="1" smtClean="0">
                <a:latin typeface="Calibri" pitchFamily="34" charset="0"/>
                <a:cs typeface="Calibri" pitchFamily="34" charset="0"/>
              </a:rPr>
              <a:t>Database</a:t>
            </a:r>
            <a:r>
              <a:rPr lang="hr-HR" sz="2800" dirty="0" smtClean="0">
                <a:latin typeface="Calibri" pitchFamily="34" charset="0"/>
                <a:cs typeface="Calibri" pitchFamily="34" charset="0"/>
              </a:rPr>
              <a:t> </a:t>
            </a:r>
            <a:r>
              <a:rPr lang="hr-HR" sz="2800" dirty="0" err="1" smtClean="0">
                <a:latin typeface="Calibri" pitchFamily="34" charset="0"/>
                <a:cs typeface="Calibri" pitchFamily="34" charset="0"/>
              </a:rPr>
              <a:t>of</a:t>
            </a:r>
            <a:r>
              <a:rPr lang="hr-HR" sz="2800" dirty="0" smtClean="0">
                <a:latin typeface="Calibri" pitchFamily="34" charset="0"/>
                <a:cs typeface="Calibri" pitchFamily="34" charset="0"/>
              </a:rPr>
              <a:t> </a:t>
            </a:r>
            <a:r>
              <a:rPr lang="hr-HR" sz="2800" dirty="0" err="1" smtClean="0">
                <a:latin typeface="Calibri" pitchFamily="34" charset="0"/>
                <a:cs typeface="Calibri" pitchFamily="34" charset="0"/>
              </a:rPr>
              <a:t>Systematic</a:t>
            </a:r>
            <a:r>
              <a:rPr lang="hr-HR" sz="2800" dirty="0" smtClean="0">
                <a:latin typeface="Calibri" pitchFamily="34" charset="0"/>
                <a:cs typeface="Calibri" pitchFamily="34" charset="0"/>
              </a:rPr>
              <a:t> </a:t>
            </a:r>
            <a:r>
              <a:rPr lang="hr-HR" sz="2800" dirty="0" err="1" smtClean="0">
                <a:latin typeface="Calibri" pitchFamily="34" charset="0"/>
                <a:cs typeface="Calibri" pitchFamily="34" charset="0"/>
              </a:rPr>
              <a:t>Reviews</a:t>
            </a:r>
            <a:r>
              <a:rPr lang="hr-HR" sz="2800" dirty="0" smtClean="0">
                <a:latin typeface="Calibri" pitchFamily="34" charset="0"/>
                <a:cs typeface="Calibri" pitchFamily="34" charset="0"/>
              </a:rPr>
              <a:t> (CDSR)</a:t>
            </a:r>
          </a:p>
          <a:p>
            <a:endParaRPr lang="hr-HR" sz="2800" dirty="0" smtClean="0">
              <a:latin typeface="Calibri" pitchFamily="34" charset="0"/>
              <a:cs typeface="Calibri" pitchFamily="34" charset="0"/>
            </a:endParaRPr>
          </a:p>
          <a:p>
            <a:r>
              <a:rPr lang="en-US" sz="2800" dirty="0" smtClean="0">
                <a:latin typeface="Calibri" pitchFamily="34" charset="0"/>
                <a:cs typeface="Calibri" pitchFamily="34" charset="0"/>
              </a:rPr>
              <a:t>Database of Abstracts of Reviews of Effects</a:t>
            </a:r>
            <a:r>
              <a:rPr lang="hr-HR" sz="2800" dirty="0" smtClean="0">
                <a:latin typeface="Calibri" pitchFamily="34" charset="0"/>
                <a:cs typeface="Calibri" pitchFamily="34" charset="0"/>
              </a:rPr>
              <a:t> (DARE)</a:t>
            </a:r>
          </a:p>
          <a:p>
            <a:endParaRPr lang="hr-HR" dirty="0" smtClean="0">
              <a:latin typeface="Calibri" pitchFamily="34" charset="0"/>
              <a:cs typeface="Calibri" pitchFamily="34" charset="0"/>
            </a:endParaRPr>
          </a:p>
          <a:p>
            <a:endParaRPr lang="hr-HR" dirty="0" smtClean="0">
              <a:latin typeface="Calibri" pitchFamily="34" charset="0"/>
              <a:cs typeface="Calibri" pitchFamily="34" charset="0"/>
            </a:endParaRPr>
          </a:p>
          <a:p>
            <a:endParaRPr lang="hr-HR" dirty="0" smtClean="0">
              <a:latin typeface="Calibri" pitchFamily="34" charset="0"/>
              <a:cs typeface="Calibri" pitchFamily="34" charset="0"/>
            </a:endParaRPr>
          </a:p>
          <a:p>
            <a:endParaRPr lang="hr-HR" dirty="0" smtClean="0">
              <a:latin typeface="Calibri" pitchFamily="34" charset="0"/>
              <a:cs typeface="Calibri" pitchFamily="34" charset="0"/>
            </a:endParaRPr>
          </a:p>
        </p:txBody>
      </p:sp>
      <p:pic>
        <p:nvPicPr>
          <p:cNvPr id="21508" name="Picture 3" descr="133.jpg"/>
          <p:cNvPicPr>
            <a:picLocks noChangeAspect="1"/>
          </p:cNvPicPr>
          <p:nvPr/>
        </p:nvPicPr>
        <p:blipFill>
          <a:blip r:embed="rId2" cstate="print"/>
          <a:srcRect/>
          <a:stretch>
            <a:fillRect/>
          </a:stretch>
        </p:blipFill>
        <p:spPr bwMode="auto">
          <a:xfrm>
            <a:off x="2700338" y="4143375"/>
            <a:ext cx="3527425" cy="1662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fontScale="90000"/>
          </a:bodyPr>
          <a:lstStyle/>
          <a:p>
            <a:r>
              <a:rPr lang="hr-HR" dirty="0" err="1" smtClean="0">
                <a:latin typeface="Calibri" pitchFamily="34" charset="0"/>
                <a:cs typeface="Calibri" pitchFamily="34" charset="0"/>
              </a:rPr>
              <a:t>Secondary</a:t>
            </a:r>
            <a:r>
              <a:rPr lang="hr-HR" dirty="0" smtClean="0">
                <a:latin typeface="Calibri" pitchFamily="34" charset="0"/>
                <a:cs typeface="Calibri" pitchFamily="34" charset="0"/>
              </a:rPr>
              <a:t> </a:t>
            </a:r>
            <a:r>
              <a:rPr lang="hr-HR" dirty="0" err="1" smtClean="0">
                <a:latin typeface="Calibri" pitchFamily="34" charset="0"/>
                <a:cs typeface="Calibri" pitchFamily="34" charset="0"/>
              </a:rPr>
              <a:t>publications</a:t>
            </a:r>
            <a:r>
              <a:rPr lang="hr-HR" dirty="0" smtClean="0">
                <a:latin typeface="Calibri" pitchFamily="34" charset="0"/>
                <a:cs typeface="Calibri" pitchFamily="34" charset="0"/>
              </a:rPr>
              <a:t/>
            </a:r>
            <a:br>
              <a:rPr lang="hr-HR" dirty="0" smtClean="0">
                <a:latin typeface="Calibri" pitchFamily="34" charset="0"/>
                <a:cs typeface="Calibri" pitchFamily="34" charset="0"/>
              </a:rPr>
            </a:br>
            <a:r>
              <a:rPr lang="hr-HR" dirty="0" smtClean="0">
                <a:latin typeface="Calibri" pitchFamily="34" charset="0"/>
                <a:cs typeface="Calibri" pitchFamily="34" charset="0"/>
              </a:rPr>
              <a:t>(EBM </a:t>
            </a:r>
            <a:r>
              <a:rPr lang="hr-HR" dirty="0" err="1" smtClean="0">
                <a:latin typeface="Calibri" pitchFamily="34" charset="0"/>
                <a:cs typeface="Calibri" pitchFamily="34" charset="0"/>
              </a:rPr>
              <a:t>journals</a:t>
            </a:r>
            <a:r>
              <a:rPr lang="hr-HR" dirty="0" smtClean="0">
                <a:latin typeface="Calibri" pitchFamily="34" charset="0"/>
                <a:cs typeface="Calibri" pitchFamily="34" charset="0"/>
              </a:rPr>
              <a:t>)</a:t>
            </a:r>
          </a:p>
        </p:txBody>
      </p:sp>
      <p:sp>
        <p:nvSpPr>
          <p:cNvPr id="22531" name="Content Placeholder 2"/>
          <p:cNvSpPr>
            <a:spLocks noGrp="1"/>
          </p:cNvSpPr>
          <p:nvPr>
            <p:ph idx="1"/>
          </p:nvPr>
        </p:nvSpPr>
        <p:spPr>
          <a:xfrm>
            <a:off x="468313" y="1628775"/>
            <a:ext cx="8229600" cy="4895850"/>
          </a:xfrm>
        </p:spPr>
        <p:txBody>
          <a:bodyPr>
            <a:normAutofit/>
          </a:bodyPr>
          <a:lstStyle/>
          <a:p>
            <a:r>
              <a:rPr lang="en-US" sz="2400" dirty="0" smtClean="0">
                <a:latin typeface="Calibri" pitchFamily="34" charset="0"/>
                <a:cs typeface="Calibri" pitchFamily="34" charset="0"/>
              </a:rPr>
              <a:t>Systematically search relevant medical journals for methodologically rigorous and clinically important original research studies. </a:t>
            </a:r>
          </a:p>
          <a:p>
            <a:r>
              <a:rPr lang="en-US" sz="2400" dirty="0" smtClean="0">
                <a:latin typeface="Calibri" pitchFamily="34" charset="0"/>
                <a:cs typeface="Calibri" pitchFamily="34" charset="0"/>
              </a:rPr>
              <a:t>Results of these studies are critically evaluated and presented as structured abstracts. </a:t>
            </a:r>
          </a:p>
          <a:p>
            <a:r>
              <a:rPr lang="en-US" sz="2400" dirty="0" smtClean="0">
                <a:latin typeface="Calibri" pitchFamily="34" charset="0"/>
                <a:cs typeface="Calibri" pitchFamily="34" charset="0"/>
              </a:rPr>
              <a:t>Usually not in open access:</a:t>
            </a:r>
          </a:p>
          <a:p>
            <a:pPr>
              <a:buFont typeface="Wingdings" pitchFamily="2" charset="2"/>
              <a:buChar char="Ø"/>
            </a:pPr>
            <a:r>
              <a:rPr lang="en-US" sz="2000" b="1" dirty="0" smtClean="0">
                <a:latin typeface="Calibri" pitchFamily="34" charset="0"/>
                <a:cs typeface="Calibri" pitchFamily="34" charset="0"/>
              </a:rPr>
              <a:t>ACP Journal Club </a:t>
            </a:r>
            <a:r>
              <a:rPr lang="en-US" sz="2000" i="1" dirty="0" smtClean="0">
                <a:latin typeface="Calibri" pitchFamily="34" charset="0"/>
                <a:cs typeface="Calibri" pitchFamily="34" charset="0"/>
              </a:rPr>
              <a:t>(www.acpjc.org)</a:t>
            </a:r>
          </a:p>
          <a:p>
            <a:pPr>
              <a:buFont typeface="Wingdings" pitchFamily="2" charset="2"/>
              <a:buChar char="Ø"/>
            </a:pPr>
            <a:r>
              <a:rPr lang="en-US" sz="2000" b="1" dirty="0" smtClean="0">
                <a:latin typeface="Calibri" pitchFamily="34" charset="0"/>
                <a:cs typeface="Calibri" pitchFamily="34" charset="0"/>
              </a:rPr>
              <a:t>Evidence-Based Medicine </a:t>
            </a:r>
            <a:r>
              <a:rPr lang="en-US" sz="2000" i="1" dirty="0" smtClean="0">
                <a:latin typeface="Calibri" pitchFamily="34" charset="0"/>
                <a:cs typeface="Calibri" pitchFamily="34" charset="0"/>
              </a:rPr>
              <a:t>(ebm.bmjjournals.com)</a:t>
            </a:r>
          </a:p>
          <a:p>
            <a:pPr>
              <a:buFont typeface="Wingdings" pitchFamily="2" charset="2"/>
              <a:buChar char="Ø"/>
            </a:pPr>
            <a:r>
              <a:rPr lang="en-US" sz="2000" b="1" dirty="0" smtClean="0">
                <a:latin typeface="Calibri" pitchFamily="34" charset="0"/>
                <a:cs typeface="Calibri" pitchFamily="34" charset="0"/>
              </a:rPr>
              <a:t>Evidence-Based Mental Health </a:t>
            </a:r>
            <a:r>
              <a:rPr lang="en-US" sz="2000" i="1" dirty="0" smtClean="0">
                <a:latin typeface="Calibri" pitchFamily="34" charset="0"/>
                <a:cs typeface="Calibri" pitchFamily="34" charset="0"/>
              </a:rPr>
              <a:t>(http://ebmh.bmjjournals.com)</a:t>
            </a:r>
          </a:p>
          <a:p>
            <a:pPr>
              <a:buFont typeface="Wingdings" pitchFamily="2" charset="2"/>
              <a:buChar char="Ø"/>
            </a:pPr>
            <a:r>
              <a:rPr lang="en-US" sz="2000" b="1" dirty="0" smtClean="0">
                <a:latin typeface="Calibri" pitchFamily="34" charset="0"/>
                <a:cs typeface="Calibri" pitchFamily="34" charset="0"/>
              </a:rPr>
              <a:t>Evidence-based Obstetrics and Gynecology</a:t>
            </a:r>
          </a:p>
          <a:p>
            <a:r>
              <a:rPr lang="en-US" sz="2400" dirty="0" smtClean="0">
                <a:latin typeface="Calibri" pitchFamily="34" charset="0"/>
                <a:cs typeface="Calibri" pitchFamily="34" charset="0"/>
              </a:rPr>
              <a:t>Free access:</a:t>
            </a:r>
          </a:p>
          <a:p>
            <a:pPr>
              <a:buFont typeface="Wingdings" pitchFamily="2" charset="2"/>
              <a:buChar char="Ø"/>
            </a:pPr>
            <a:r>
              <a:rPr lang="en-US" sz="2000" b="1" dirty="0" smtClean="0">
                <a:latin typeface="Calibri" pitchFamily="34" charset="0"/>
                <a:cs typeface="Calibri" pitchFamily="34" charset="0"/>
              </a:rPr>
              <a:t>Bandolier </a:t>
            </a:r>
            <a:r>
              <a:rPr lang="en-US" sz="2000" i="1" dirty="0" smtClean="0">
                <a:latin typeface="Calibri" pitchFamily="34" charset="0"/>
                <a:cs typeface="Calibri" pitchFamily="34" charset="0"/>
              </a:rPr>
              <a:t>(http://www.medicine.ox.ac.uk/bandolier)</a:t>
            </a:r>
          </a:p>
          <a:p>
            <a:pPr>
              <a:buFont typeface="Arial" charset="0"/>
              <a:buNone/>
            </a:pPr>
            <a:endParaRPr lang="en-US" sz="2000"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548680"/>
            <a:ext cx="8246150" cy="6048672"/>
          </a:xfrm>
        </p:spPr>
        <p:txBody>
          <a:bodyPr>
            <a:normAutofit/>
          </a:bodyPr>
          <a:lstStyle/>
          <a:p>
            <a:pPr algn="l"/>
            <a:r>
              <a:rPr lang="en-US" sz="4400" b="1" dirty="0" smtClean="0">
                <a:solidFill>
                  <a:srgbClr val="50AAB4"/>
                </a:solidFill>
                <a:latin typeface="Calibri" pitchFamily="34" charset="0"/>
                <a:cs typeface="Calibri" pitchFamily="34" charset="0"/>
              </a:rPr>
              <a:t>RBH, year 3</a:t>
            </a:r>
          </a:p>
          <a:p>
            <a:pPr algn="l"/>
            <a:endParaRPr lang="en-US" dirty="0" smtClean="0">
              <a:solidFill>
                <a:schemeClr val="tx1"/>
              </a:solidFill>
              <a:latin typeface="Calibri" pitchFamily="34" charset="0"/>
              <a:cs typeface="Calibri" pitchFamily="34" charset="0"/>
            </a:endParaRPr>
          </a:p>
          <a:p>
            <a:pPr marL="1700213" indent="-1700213" algn="l"/>
            <a:r>
              <a:rPr lang="en-US" sz="2800" b="1" dirty="0" smtClean="0">
                <a:solidFill>
                  <a:schemeClr val="tx1"/>
                </a:solidFill>
                <a:latin typeface="Calibri" pitchFamily="34" charset="0"/>
                <a:cs typeface="Calibri" pitchFamily="34" charset="0"/>
              </a:rPr>
              <a:t>Aim of the course: </a:t>
            </a:r>
          </a:p>
          <a:p>
            <a:pPr marL="450850" indent="-450850" algn="l">
              <a:buFont typeface="Arial" pitchFamily="34" charset="0"/>
              <a:buChar char="•"/>
            </a:pPr>
            <a:r>
              <a:rPr lang="en-US" sz="2800" dirty="0" smtClean="0">
                <a:solidFill>
                  <a:schemeClr val="tx1"/>
                </a:solidFill>
                <a:latin typeface="Calibri" pitchFamily="34" charset="0"/>
                <a:cs typeface="Calibri" pitchFamily="34" charset="0"/>
              </a:rPr>
              <a:t>Learn how to find and assess evidence from research studies so that they can be effectively applied in clinical practice</a:t>
            </a:r>
          </a:p>
          <a:p>
            <a:pPr marL="450850" indent="-450850" algn="l">
              <a:buFont typeface="Arial" pitchFamily="34" charset="0"/>
              <a:buChar char="•"/>
            </a:pPr>
            <a:r>
              <a:rPr lang="en-US" sz="2800" dirty="0" smtClean="0">
                <a:solidFill>
                  <a:schemeClr val="tx1"/>
                </a:solidFill>
                <a:latin typeface="Calibri" pitchFamily="34" charset="0"/>
                <a:cs typeface="Calibri" pitchFamily="34" charset="0"/>
              </a:rPr>
              <a:t>Quickly find answers to clinical questions</a:t>
            </a:r>
          </a:p>
          <a:p>
            <a:pPr marL="1700213" indent="-1700213" algn="l"/>
            <a:endParaRPr lang="en-US" dirty="0" smtClean="0">
              <a:solidFill>
                <a:schemeClr val="tx1"/>
              </a:solidFill>
              <a:latin typeface="Calibri" pitchFamily="34" charset="0"/>
              <a:cs typeface="Calibri" pitchFamily="34" charset="0"/>
            </a:endParaRPr>
          </a:p>
          <a:p>
            <a:pPr marL="1700213" indent="-1700213" algn="l"/>
            <a:endParaRPr lang="en-US" dirty="0" smtClean="0">
              <a:solidFill>
                <a:schemeClr val="tx1"/>
              </a:solidFill>
              <a:latin typeface="Calibri" pitchFamily="34" charset="0"/>
              <a:cs typeface="Calibri" pitchFamily="34" charset="0"/>
            </a:endParaRPr>
          </a:p>
          <a:p>
            <a:pPr marL="1700213" indent="-1700213" algn="l"/>
            <a:endParaRPr lang="en-US" dirty="0" smtClean="0">
              <a:solidFill>
                <a:schemeClr val="tx1"/>
              </a:solidFill>
              <a:latin typeface="Calibri" pitchFamily="34" charset="0"/>
              <a:cs typeface="Calibri" pitchFamily="34" charset="0"/>
            </a:endParaRPr>
          </a:p>
          <a:p>
            <a:pPr marL="1700213" indent="-1700213" algn="l"/>
            <a:endParaRPr lang="en-US" dirty="0" smtClean="0">
              <a:solidFill>
                <a:schemeClr val="tx1"/>
              </a:solidFill>
              <a:latin typeface="Calibri" pitchFamily="34" charset="0"/>
              <a:cs typeface="Calibri" pitchFamily="34" charset="0"/>
            </a:endParaRPr>
          </a:p>
          <a:p>
            <a:endParaRPr lang="en-US" dirty="0">
              <a:solidFill>
                <a:schemeClr val="tx1"/>
              </a:solidFill>
              <a:latin typeface="Calibri" pitchFamily="34" charset="0"/>
              <a:cs typeface="Calibri"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67544" y="260350"/>
            <a:ext cx="8229600" cy="1143000"/>
          </a:xfrm>
        </p:spPr>
        <p:txBody>
          <a:bodyPr/>
          <a:lstStyle/>
          <a:p>
            <a:r>
              <a:rPr lang="hr-HR" dirty="0" smtClean="0">
                <a:latin typeface="Calibri" pitchFamily="34" charset="0"/>
                <a:cs typeface="Calibri" pitchFamily="34" charset="0"/>
              </a:rPr>
              <a:t>EBM </a:t>
            </a:r>
            <a:r>
              <a:rPr lang="hr-HR" dirty="0" err="1" smtClean="0">
                <a:latin typeface="Calibri" pitchFamily="34" charset="0"/>
                <a:cs typeface="Calibri" pitchFamily="34" charset="0"/>
              </a:rPr>
              <a:t>textbooks</a:t>
            </a:r>
            <a:endParaRPr lang="hr-HR" dirty="0" smtClean="0">
              <a:latin typeface="Calibri" pitchFamily="34" charset="0"/>
              <a:cs typeface="Calibri" pitchFamily="34" charset="0"/>
            </a:endParaRPr>
          </a:p>
        </p:txBody>
      </p:sp>
      <p:pic>
        <p:nvPicPr>
          <p:cNvPr id="23555" name="Picture 3" descr="000acbfc_medium.jpg"/>
          <p:cNvPicPr>
            <a:picLocks noChangeAspect="1"/>
          </p:cNvPicPr>
          <p:nvPr/>
        </p:nvPicPr>
        <p:blipFill>
          <a:blip r:embed="rId2" cstate="print"/>
          <a:srcRect/>
          <a:stretch>
            <a:fillRect/>
          </a:stretch>
        </p:blipFill>
        <p:spPr bwMode="auto">
          <a:xfrm>
            <a:off x="900113" y="1844675"/>
            <a:ext cx="2143125" cy="2857500"/>
          </a:xfrm>
          <a:prstGeom prst="rect">
            <a:avLst/>
          </a:prstGeom>
          <a:noFill/>
          <a:ln w="9525">
            <a:noFill/>
            <a:miter lim="800000"/>
            <a:headEnd/>
            <a:tailEnd/>
          </a:ln>
        </p:spPr>
      </p:pic>
      <p:pic>
        <p:nvPicPr>
          <p:cNvPr id="23556" name="Picture 4" descr="thumb.jpg"/>
          <p:cNvPicPr>
            <a:picLocks noChangeAspect="1"/>
          </p:cNvPicPr>
          <p:nvPr/>
        </p:nvPicPr>
        <p:blipFill>
          <a:blip r:embed="rId3" cstate="print"/>
          <a:srcRect/>
          <a:stretch>
            <a:fillRect/>
          </a:stretch>
        </p:blipFill>
        <p:spPr bwMode="auto">
          <a:xfrm>
            <a:off x="3314700" y="1762125"/>
            <a:ext cx="1905000" cy="2525713"/>
          </a:xfrm>
          <a:prstGeom prst="rect">
            <a:avLst/>
          </a:prstGeom>
          <a:noFill/>
          <a:ln w="9525">
            <a:noFill/>
            <a:miter lim="800000"/>
            <a:headEnd/>
            <a:tailEnd/>
          </a:ln>
        </p:spPr>
      </p:pic>
      <p:pic>
        <p:nvPicPr>
          <p:cNvPr id="23557" name="Picture 5" descr="51yu+cqzPwL__SL160_AA160_.jpg"/>
          <p:cNvPicPr>
            <a:picLocks noChangeAspect="1"/>
          </p:cNvPicPr>
          <p:nvPr/>
        </p:nvPicPr>
        <p:blipFill>
          <a:blip r:embed="rId4" cstate="print"/>
          <a:srcRect/>
          <a:stretch>
            <a:fillRect/>
          </a:stretch>
        </p:blipFill>
        <p:spPr bwMode="auto">
          <a:xfrm>
            <a:off x="5651500" y="1773238"/>
            <a:ext cx="2376488" cy="2376487"/>
          </a:xfrm>
          <a:prstGeom prst="rect">
            <a:avLst/>
          </a:prstGeom>
          <a:noFill/>
          <a:ln w="9525">
            <a:noFill/>
            <a:miter lim="800000"/>
            <a:headEnd/>
            <a:tailEnd/>
          </a:ln>
        </p:spPr>
      </p:pic>
      <p:pic>
        <p:nvPicPr>
          <p:cNvPr id="23558" name="Picture 6" descr="0727914464.jpg"/>
          <p:cNvPicPr>
            <a:picLocks noChangeAspect="1"/>
          </p:cNvPicPr>
          <p:nvPr/>
        </p:nvPicPr>
        <p:blipFill>
          <a:blip r:embed="rId5" cstate="print"/>
          <a:srcRect/>
          <a:stretch>
            <a:fillRect/>
          </a:stretch>
        </p:blipFill>
        <p:spPr bwMode="auto">
          <a:xfrm>
            <a:off x="4427538" y="4005263"/>
            <a:ext cx="1800225" cy="2330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285728"/>
            <a:ext cx="8229600" cy="1143000"/>
          </a:xfrm>
        </p:spPr>
        <p:txBody>
          <a:bodyPr/>
          <a:lstStyle/>
          <a:p>
            <a:r>
              <a:rPr lang="hr-HR" dirty="0" smtClean="0">
                <a:latin typeface="Calibri" pitchFamily="34" charset="0"/>
                <a:cs typeface="Calibri" pitchFamily="34" charset="0"/>
              </a:rPr>
              <a:t>IT systems</a:t>
            </a:r>
          </a:p>
        </p:txBody>
      </p:sp>
      <p:sp>
        <p:nvSpPr>
          <p:cNvPr id="24579" name="Content Placeholder 2"/>
          <p:cNvSpPr>
            <a:spLocks noGrp="1"/>
          </p:cNvSpPr>
          <p:nvPr>
            <p:ph idx="1"/>
          </p:nvPr>
        </p:nvSpPr>
        <p:spPr/>
        <p:txBody>
          <a:bodyPr/>
          <a:lstStyle/>
          <a:p>
            <a:r>
              <a:rPr lang="en-US" smtClean="0">
                <a:latin typeface="Calibri" pitchFamily="34" charset="0"/>
                <a:cs typeface="Calibri" pitchFamily="34" charset="0"/>
              </a:rPr>
              <a:t>Integration of medical evidence and information technology.</a:t>
            </a:r>
          </a:p>
          <a:p>
            <a:r>
              <a:rPr lang="en-US" smtClean="0">
                <a:latin typeface="Calibri" pitchFamily="34" charset="0"/>
                <a:cs typeface="Calibri" pitchFamily="34" charset="0"/>
              </a:rPr>
              <a:t>Systems for support in clinical decision making.</a:t>
            </a:r>
          </a:p>
        </p:txBody>
      </p:sp>
      <p:pic>
        <p:nvPicPr>
          <p:cNvPr id="24580" name="Picture 3" descr="Clinical-Decision-Support-Systems.jpg"/>
          <p:cNvPicPr>
            <a:picLocks noChangeAspect="1"/>
          </p:cNvPicPr>
          <p:nvPr/>
        </p:nvPicPr>
        <p:blipFill>
          <a:blip r:embed="rId2" cstate="print"/>
          <a:srcRect/>
          <a:stretch>
            <a:fillRect/>
          </a:stretch>
        </p:blipFill>
        <p:spPr bwMode="auto">
          <a:xfrm>
            <a:off x="3419475" y="3573463"/>
            <a:ext cx="1946275" cy="2924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Isosceles Triangle 3"/>
          <p:cNvSpPr/>
          <p:nvPr/>
        </p:nvSpPr>
        <p:spPr>
          <a:xfrm>
            <a:off x="2843808" y="1341438"/>
            <a:ext cx="4014192" cy="4895874"/>
          </a:xfrm>
          <a:prstGeom prst="triangle">
            <a:avLst>
              <a:gd name="adj" fmla="val 49365"/>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r-HR"/>
          </a:p>
        </p:txBody>
      </p:sp>
      <p:sp>
        <p:nvSpPr>
          <p:cNvPr id="25603" name="Title 3"/>
          <p:cNvSpPr>
            <a:spLocks noGrp="1"/>
          </p:cNvSpPr>
          <p:nvPr>
            <p:ph type="title"/>
          </p:nvPr>
        </p:nvSpPr>
        <p:spPr>
          <a:xfrm>
            <a:off x="590550" y="188913"/>
            <a:ext cx="8229600" cy="1143000"/>
          </a:xfrm>
        </p:spPr>
        <p:txBody>
          <a:bodyPr/>
          <a:lstStyle/>
          <a:p>
            <a:pPr eaLnBrk="1" hangingPunct="1"/>
            <a:r>
              <a:rPr lang="hr-HR" dirty="0" err="1" smtClean="0">
                <a:solidFill>
                  <a:schemeClr val="bg1"/>
                </a:solidFill>
                <a:effectLst/>
                <a:latin typeface="Calibri" pitchFamily="34" charset="0"/>
                <a:cs typeface="Calibri" pitchFamily="34" charset="0"/>
              </a:rPr>
              <a:t>Levels</a:t>
            </a:r>
            <a:r>
              <a:rPr lang="hr-HR" dirty="0" smtClean="0">
                <a:solidFill>
                  <a:schemeClr val="bg1"/>
                </a:solidFill>
                <a:effectLst/>
                <a:latin typeface="Calibri" pitchFamily="34" charset="0"/>
                <a:cs typeface="Calibri" pitchFamily="34" charset="0"/>
              </a:rPr>
              <a:t> </a:t>
            </a:r>
            <a:r>
              <a:rPr lang="hr-HR" dirty="0" err="1" smtClean="0">
                <a:solidFill>
                  <a:schemeClr val="bg1"/>
                </a:solidFill>
                <a:effectLst/>
                <a:latin typeface="Calibri" pitchFamily="34" charset="0"/>
                <a:cs typeface="Calibri" pitchFamily="34" charset="0"/>
              </a:rPr>
              <a:t>of</a:t>
            </a:r>
            <a:r>
              <a:rPr lang="hr-HR" dirty="0" smtClean="0">
                <a:solidFill>
                  <a:schemeClr val="bg1"/>
                </a:solidFill>
                <a:effectLst/>
                <a:latin typeface="Calibri" pitchFamily="34" charset="0"/>
                <a:cs typeface="Calibri" pitchFamily="34" charset="0"/>
              </a:rPr>
              <a:t> </a:t>
            </a:r>
            <a:r>
              <a:rPr lang="hr-HR" dirty="0" err="1" smtClean="0">
                <a:solidFill>
                  <a:schemeClr val="bg1"/>
                </a:solidFill>
                <a:effectLst/>
                <a:latin typeface="Calibri" pitchFamily="34" charset="0"/>
                <a:cs typeface="Calibri" pitchFamily="34" charset="0"/>
              </a:rPr>
              <a:t>evidence</a:t>
            </a:r>
            <a:endParaRPr lang="hr-HR" dirty="0" smtClean="0">
              <a:solidFill>
                <a:schemeClr val="bg1"/>
              </a:solidFill>
              <a:effectLst/>
              <a:latin typeface="Calibri" pitchFamily="34" charset="0"/>
              <a:cs typeface="Calibri" pitchFamily="34" charset="0"/>
            </a:endParaRPr>
          </a:p>
        </p:txBody>
      </p:sp>
      <p:sp>
        <p:nvSpPr>
          <p:cNvPr id="3" name="Rectangle 2"/>
          <p:cNvSpPr/>
          <p:nvPr/>
        </p:nvSpPr>
        <p:spPr>
          <a:xfrm>
            <a:off x="755576" y="1484784"/>
            <a:ext cx="8208911" cy="4228850"/>
          </a:xfrm>
          <a:prstGeom prst="rect">
            <a:avLst/>
          </a:prstGeom>
        </p:spPr>
        <p:txBody>
          <a:bodyPr wrap="square">
            <a:spAutoFit/>
          </a:bodyPr>
          <a:lstStyle/>
          <a:p>
            <a:pPr marL="495300" indent="-495300" algn="ctr">
              <a:lnSpc>
                <a:spcPct val="80000"/>
              </a:lnSpc>
              <a:defRPr/>
            </a:pPr>
            <a:r>
              <a:rPr lang="en-US" sz="2400" b="1" dirty="0" smtClean="0">
                <a:solidFill>
                  <a:schemeClr val="bg1"/>
                </a:solidFill>
                <a:latin typeface="Calibri" pitchFamily="34" charset="0"/>
                <a:cs typeface="Calibri" pitchFamily="34" charset="0"/>
              </a:rPr>
              <a:t>N of1 RCT</a:t>
            </a:r>
          </a:p>
          <a:p>
            <a:pPr marL="495300" indent="-495300" algn="ctr">
              <a:lnSpc>
                <a:spcPct val="80000"/>
              </a:lnSpc>
              <a:defRPr/>
            </a:pPr>
            <a:endParaRPr lang="en-US" sz="2400" b="1" dirty="0" smtClean="0">
              <a:solidFill>
                <a:schemeClr val="bg1"/>
              </a:solidFill>
              <a:latin typeface="Calibri" pitchFamily="34" charset="0"/>
              <a:cs typeface="Calibri" pitchFamily="34" charset="0"/>
            </a:endParaRPr>
          </a:p>
          <a:p>
            <a:pPr marL="495300" indent="-495300" algn="ctr">
              <a:lnSpc>
                <a:spcPct val="80000"/>
              </a:lnSpc>
              <a:defRPr/>
            </a:pPr>
            <a:r>
              <a:rPr lang="en-US" sz="2400" b="1" dirty="0" smtClean="0">
                <a:solidFill>
                  <a:schemeClr val="bg1"/>
                </a:solidFill>
                <a:latin typeface="Calibri" pitchFamily="34" charset="0"/>
                <a:cs typeface="Calibri" pitchFamily="34" charset="0"/>
              </a:rPr>
              <a:t>Systematic review of RCTs (w or w/o </a:t>
            </a:r>
            <a:r>
              <a:rPr lang="en-US" sz="2400" b="1" dirty="0" err="1" smtClean="0">
                <a:solidFill>
                  <a:schemeClr val="bg1"/>
                </a:solidFill>
                <a:latin typeface="Calibri" pitchFamily="34" charset="0"/>
                <a:cs typeface="Calibri" pitchFamily="34" charset="0"/>
              </a:rPr>
              <a:t>metaanalysis</a:t>
            </a:r>
            <a:r>
              <a:rPr lang="en-US" sz="2400" b="1" dirty="0" smtClean="0">
                <a:solidFill>
                  <a:schemeClr val="bg1"/>
                </a:solidFill>
                <a:latin typeface="Calibri" pitchFamily="34" charset="0"/>
                <a:cs typeface="Calibri" pitchFamily="34" charset="0"/>
              </a:rPr>
              <a:t>)</a:t>
            </a:r>
          </a:p>
          <a:p>
            <a:pPr marL="495300" indent="-495300" algn="ctr">
              <a:lnSpc>
                <a:spcPct val="80000"/>
              </a:lnSpc>
              <a:defRPr/>
            </a:pPr>
            <a:endParaRPr lang="en-US" sz="2400" b="1" dirty="0" smtClean="0">
              <a:solidFill>
                <a:schemeClr val="bg1"/>
              </a:solidFill>
              <a:latin typeface="Calibri" pitchFamily="34" charset="0"/>
              <a:cs typeface="Calibri" pitchFamily="34" charset="0"/>
            </a:endParaRPr>
          </a:p>
          <a:p>
            <a:pPr marL="495300" indent="-495300" algn="ctr">
              <a:lnSpc>
                <a:spcPct val="80000"/>
              </a:lnSpc>
              <a:defRPr/>
            </a:pPr>
            <a:r>
              <a:rPr lang="en-US" sz="2400" b="1" dirty="0" smtClean="0">
                <a:solidFill>
                  <a:schemeClr val="bg1"/>
                </a:solidFill>
                <a:latin typeface="Calibri" pitchFamily="34" charset="0"/>
                <a:cs typeface="Calibri" pitchFamily="34" charset="0"/>
              </a:rPr>
              <a:t>Individual RCT</a:t>
            </a:r>
          </a:p>
          <a:p>
            <a:pPr marL="495300" indent="-495300" algn="ctr">
              <a:lnSpc>
                <a:spcPct val="80000"/>
              </a:lnSpc>
              <a:defRPr/>
            </a:pPr>
            <a:endParaRPr lang="en-US" sz="2400" b="1" dirty="0" smtClean="0">
              <a:solidFill>
                <a:schemeClr val="bg1"/>
              </a:solidFill>
              <a:latin typeface="Calibri" pitchFamily="34" charset="0"/>
              <a:cs typeface="Calibri" pitchFamily="34" charset="0"/>
            </a:endParaRPr>
          </a:p>
          <a:p>
            <a:pPr marL="495300" indent="-495300" algn="ctr">
              <a:lnSpc>
                <a:spcPct val="80000"/>
              </a:lnSpc>
              <a:defRPr/>
            </a:pPr>
            <a:r>
              <a:rPr lang="en-US" sz="2400" b="1" dirty="0" smtClean="0">
                <a:solidFill>
                  <a:schemeClr val="bg1"/>
                </a:solidFill>
                <a:latin typeface="Calibri" pitchFamily="34" charset="0"/>
                <a:cs typeface="Calibri" pitchFamily="34" charset="0"/>
              </a:rPr>
              <a:t>Systematic review of observational studies</a:t>
            </a:r>
          </a:p>
          <a:p>
            <a:pPr marL="495300" indent="-495300" algn="ctr">
              <a:lnSpc>
                <a:spcPct val="80000"/>
              </a:lnSpc>
              <a:defRPr/>
            </a:pPr>
            <a:endParaRPr lang="en-US" sz="2400" b="1" dirty="0" smtClean="0">
              <a:solidFill>
                <a:schemeClr val="bg1"/>
              </a:solidFill>
              <a:latin typeface="Calibri" pitchFamily="34" charset="0"/>
              <a:cs typeface="Calibri" pitchFamily="34" charset="0"/>
            </a:endParaRPr>
          </a:p>
          <a:p>
            <a:pPr marL="495300" indent="-495300" algn="ctr">
              <a:lnSpc>
                <a:spcPct val="80000"/>
              </a:lnSpc>
              <a:defRPr/>
            </a:pPr>
            <a:r>
              <a:rPr lang="en-US" sz="2400" b="1" dirty="0" smtClean="0">
                <a:solidFill>
                  <a:schemeClr val="bg1"/>
                </a:solidFill>
                <a:latin typeface="Calibri" pitchFamily="34" charset="0"/>
                <a:cs typeface="Calibri" pitchFamily="34" charset="0"/>
              </a:rPr>
              <a:t>Individual observation study</a:t>
            </a:r>
          </a:p>
          <a:p>
            <a:pPr marL="495300" indent="-495300" algn="ctr">
              <a:lnSpc>
                <a:spcPct val="80000"/>
              </a:lnSpc>
              <a:defRPr/>
            </a:pPr>
            <a:r>
              <a:rPr lang="en-US" sz="2400" b="1" dirty="0" smtClean="0">
                <a:solidFill>
                  <a:schemeClr val="bg1"/>
                </a:solidFill>
                <a:latin typeface="Calibri" pitchFamily="34" charset="0"/>
                <a:cs typeface="Calibri" pitchFamily="34" charset="0"/>
              </a:rPr>
              <a:t>(cohort, </a:t>
            </a:r>
            <a:r>
              <a:rPr lang="en-US" sz="2400" b="1" dirty="0" smtClean="0">
                <a:solidFill>
                  <a:schemeClr val="bg1"/>
                </a:solidFill>
                <a:latin typeface="Calibri" pitchFamily="34" charset="0"/>
                <a:cs typeface="Calibri" pitchFamily="34" charset="0"/>
              </a:rPr>
              <a:t>case-con</a:t>
            </a:r>
            <a:r>
              <a:rPr lang="hr-HR" sz="2400" b="1" dirty="0" smtClean="0">
                <a:solidFill>
                  <a:schemeClr val="bg1"/>
                </a:solidFill>
                <a:latin typeface="Calibri" pitchFamily="34" charset="0"/>
                <a:cs typeface="Calibri" pitchFamily="34" charset="0"/>
              </a:rPr>
              <a:t>t</a:t>
            </a:r>
            <a:r>
              <a:rPr lang="en-US" sz="2400" b="1" dirty="0" err="1" smtClean="0">
                <a:solidFill>
                  <a:schemeClr val="bg1"/>
                </a:solidFill>
                <a:latin typeface="Calibri" pitchFamily="34" charset="0"/>
                <a:cs typeface="Calibri" pitchFamily="34" charset="0"/>
              </a:rPr>
              <a:t>rol</a:t>
            </a:r>
            <a:r>
              <a:rPr lang="en-US" sz="2400" b="1" dirty="0" smtClean="0">
                <a:solidFill>
                  <a:schemeClr val="bg1"/>
                </a:solidFill>
                <a:latin typeface="Calibri" pitchFamily="34" charset="0"/>
                <a:cs typeface="Calibri" pitchFamily="34" charset="0"/>
              </a:rPr>
              <a:t>, cross-sectional study )</a:t>
            </a:r>
          </a:p>
          <a:p>
            <a:pPr marL="495300" indent="-495300" algn="ctr">
              <a:lnSpc>
                <a:spcPct val="80000"/>
              </a:lnSpc>
              <a:defRPr/>
            </a:pPr>
            <a:endParaRPr lang="en-US" sz="2400" b="1" dirty="0" smtClean="0">
              <a:solidFill>
                <a:schemeClr val="bg1"/>
              </a:solidFill>
              <a:latin typeface="Calibri" pitchFamily="34" charset="0"/>
              <a:cs typeface="Calibri" pitchFamily="34" charset="0"/>
            </a:endParaRPr>
          </a:p>
          <a:p>
            <a:pPr marL="495300" indent="-495300" algn="ctr">
              <a:lnSpc>
                <a:spcPct val="80000"/>
              </a:lnSpc>
              <a:defRPr/>
            </a:pPr>
            <a:r>
              <a:rPr lang="en-US" sz="2400" b="1" dirty="0" smtClean="0">
                <a:solidFill>
                  <a:schemeClr val="bg1"/>
                </a:solidFill>
                <a:latin typeface="Calibri" pitchFamily="34" charset="0"/>
                <a:cs typeface="Calibri" pitchFamily="34" charset="0"/>
              </a:rPr>
              <a:t>Physiological study</a:t>
            </a:r>
          </a:p>
          <a:p>
            <a:pPr marL="495300" indent="-495300" algn="ctr">
              <a:lnSpc>
                <a:spcPct val="80000"/>
              </a:lnSpc>
              <a:defRPr/>
            </a:pPr>
            <a:endParaRPr lang="en-US" sz="2400" b="1" dirty="0" smtClean="0">
              <a:solidFill>
                <a:schemeClr val="bg1"/>
              </a:solidFill>
              <a:latin typeface="Calibri" pitchFamily="34" charset="0"/>
              <a:cs typeface="Calibri" pitchFamily="34" charset="0"/>
            </a:endParaRPr>
          </a:p>
          <a:p>
            <a:pPr marL="495300" indent="-495300" algn="ctr">
              <a:lnSpc>
                <a:spcPct val="80000"/>
              </a:lnSpc>
              <a:defRPr/>
            </a:pPr>
            <a:r>
              <a:rPr lang="en-US" sz="2400" b="1" dirty="0" smtClean="0">
                <a:solidFill>
                  <a:schemeClr val="bg1"/>
                </a:solidFill>
                <a:latin typeface="Calibri" pitchFamily="34" charset="0"/>
                <a:cs typeface="Calibri" pitchFamily="34" charset="0"/>
              </a:rPr>
              <a:t>Non-systematic clinical observations</a:t>
            </a:r>
            <a:endParaRPr lang="en-US" sz="2400" b="1" dirty="0">
              <a:solidFill>
                <a:schemeClr val="bg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12776"/>
            <a:ext cx="8424936" cy="2376264"/>
          </a:xfrm>
        </p:spPr>
        <p:txBody>
          <a:bodyPr>
            <a:noAutofit/>
          </a:bodyPr>
          <a:lstStyle/>
          <a:p>
            <a:r>
              <a:rPr lang="en-US" sz="3600" dirty="0" smtClean="0">
                <a:latin typeface="Calibri" pitchFamily="34" charset="0"/>
                <a:cs typeface="Calibri" pitchFamily="34" charset="0"/>
              </a:rPr>
              <a:t>“Evidence-based </a:t>
            </a:r>
            <a:r>
              <a:rPr lang="hr-HR" sz="3600" dirty="0" smtClean="0">
                <a:latin typeface="Calibri" pitchFamily="34" charset="0"/>
                <a:cs typeface="Calibri" pitchFamily="34" charset="0"/>
              </a:rPr>
              <a:t>medicine </a:t>
            </a:r>
            <a:r>
              <a:rPr lang="en-US" sz="3600" dirty="0" smtClean="0">
                <a:latin typeface="Calibri" pitchFamily="34" charset="0"/>
                <a:cs typeface="Calibri" pitchFamily="34" charset="0"/>
              </a:rPr>
              <a:t>is the integration of </a:t>
            </a:r>
            <a:r>
              <a:rPr lang="en-US" sz="3600" dirty="0" smtClean="0">
                <a:solidFill>
                  <a:srgbClr val="FF0000"/>
                </a:solidFill>
                <a:latin typeface="Calibri" pitchFamily="34" charset="0"/>
                <a:cs typeface="Calibri" pitchFamily="34" charset="0"/>
              </a:rPr>
              <a:t>best available evidence </a:t>
            </a:r>
            <a:r>
              <a:rPr lang="en-US" sz="3600" dirty="0" smtClean="0">
                <a:latin typeface="Calibri" pitchFamily="34" charset="0"/>
                <a:cs typeface="Calibri" pitchFamily="34" charset="0"/>
              </a:rPr>
              <a:t>with </a:t>
            </a:r>
            <a:r>
              <a:rPr lang="en-US" sz="3600" dirty="0" smtClean="0">
                <a:solidFill>
                  <a:srgbClr val="FF0000"/>
                </a:solidFill>
                <a:latin typeface="Calibri" pitchFamily="34" charset="0"/>
                <a:cs typeface="Calibri" pitchFamily="34" charset="0"/>
              </a:rPr>
              <a:t>clinical expertise </a:t>
            </a:r>
            <a:r>
              <a:rPr lang="en-US" sz="3600" dirty="0" smtClean="0">
                <a:latin typeface="Calibri" pitchFamily="34" charset="0"/>
                <a:cs typeface="Calibri" pitchFamily="34" charset="0"/>
              </a:rPr>
              <a:t>and </a:t>
            </a:r>
            <a:r>
              <a:rPr lang="en-US" sz="3600" dirty="0" smtClean="0">
                <a:solidFill>
                  <a:srgbClr val="FF0000"/>
                </a:solidFill>
                <a:latin typeface="Calibri" pitchFamily="34" charset="0"/>
                <a:cs typeface="Calibri" pitchFamily="34" charset="0"/>
              </a:rPr>
              <a:t>patient values</a:t>
            </a:r>
            <a:r>
              <a:rPr lang="en-US" sz="3600" dirty="0" smtClean="0">
                <a:latin typeface="Calibri" pitchFamily="34" charset="0"/>
                <a:cs typeface="Calibri" pitchFamily="34" charset="0"/>
              </a:rPr>
              <a:t>”” </a:t>
            </a:r>
            <a:r>
              <a:rPr lang="en-US" sz="3600" i="1" dirty="0" smtClean="0">
                <a:latin typeface="Calibri" pitchFamily="34" charset="0"/>
                <a:cs typeface="Calibri" pitchFamily="34" charset="0"/>
              </a:rPr>
              <a:t>– Dave </a:t>
            </a:r>
            <a:r>
              <a:rPr lang="en-US" sz="3600" i="1" dirty="0" err="1" smtClean="0">
                <a:latin typeface="Calibri" pitchFamily="34" charset="0"/>
                <a:cs typeface="Calibri" pitchFamily="34" charset="0"/>
              </a:rPr>
              <a:t>Sackett</a:t>
            </a:r>
            <a:endParaRPr lang="en-US" sz="3600" i="1" dirty="0">
              <a:latin typeface="Calibri" pitchFamily="34" charset="0"/>
              <a:cs typeface="Calibri" pitchFamily="34" charset="0"/>
            </a:endParaRPr>
          </a:p>
        </p:txBody>
      </p:sp>
      <p:sp>
        <p:nvSpPr>
          <p:cNvPr id="3" name="Title 2"/>
          <p:cNvSpPr>
            <a:spLocks noGrp="1"/>
          </p:cNvSpPr>
          <p:nvPr>
            <p:ph type="title"/>
          </p:nvPr>
        </p:nvSpPr>
        <p:spPr/>
        <p:txBody>
          <a:bodyPr/>
          <a:lstStyle/>
          <a:p>
            <a:endParaRPr lang="hr-HR" dirty="0">
              <a:latin typeface="Calibri" pitchFamily="34" charset="0"/>
              <a:cs typeface="Calibri" pitchFamily="34" charset="0"/>
            </a:endParaRPr>
          </a:p>
        </p:txBody>
      </p:sp>
      <p:sp>
        <p:nvSpPr>
          <p:cNvPr id="4" name="Oval 3"/>
          <p:cNvSpPr/>
          <p:nvPr/>
        </p:nvSpPr>
        <p:spPr>
          <a:xfrm>
            <a:off x="5796136" y="3717032"/>
            <a:ext cx="2016224" cy="1584176"/>
          </a:xfrm>
          <a:prstGeom prst="ellipse">
            <a:avLst/>
          </a:prstGeom>
          <a:ln>
            <a:solidFill>
              <a:schemeClr val="accent1">
                <a:shade val="50000"/>
                <a:alpha val="7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b="1" dirty="0" err="1" smtClean="0">
                <a:latin typeface="Calibri" pitchFamily="34" charset="0"/>
                <a:cs typeface="Calibri" pitchFamily="34" charset="0"/>
              </a:rPr>
              <a:t>Patient</a:t>
            </a:r>
            <a:r>
              <a:rPr lang="hr-HR" b="1" dirty="0" smtClean="0">
                <a:latin typeface="Calibri" pitchFamily="34" charset="0"/>
                <a:cs typeface="Calibri" pitchFamily="34" charset="0"/>
              </a:rPr>
              <a:t> </a:t>
            </a:r>
            <a:r>
              <a:rPr lang="hr-HR" b="1" dirty="0" err="1" smtClean="0">
                <a:latin typeface="Calibri" pitchFamily="34" charset="0"/>
                <a:cs typeface="Calibri" pitchFamily="34" charset="0"/>
              </a:rPr>
              <a:t>values</a:t>
            </a:r>
            <a:endParaRPr lang="hr-HR" b="1" dirty="0">
              <a:latin typeface="Calibri" pitchFamily="34" charset="0"/>
              <a:cs typeface="Calibri" pitchFamily="34" charset="0"/>
            </a:endParaRPr>
          </a:p>
        </p:txBody>
      </p:sp>
      <p:sp>
        <p:nvSpPr>
          <p:cNvPr id="5" name="Oval 4"/>
          <p:cNvSpPr/>
          <p:nvPr/>
        </p:nvSpPr>
        <p:spPr>
          <a:xfrm>
            <a:off x="6516216" y="4869160"/>
            <a:ext cx="2232248"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b="1" dirty="0" err="1" smtClean="0">
                <a:latin typeface="Calibri" pitchFamily="34" charset="0"/>
                <a:cs typeface="Calibri" pitchFamily="34" charset="0"/>
              </a:rPr>
              <a:t>Clinical</a:t>
            </a:r>
            <a:r>
              <a:rPr lang="hr-HR" b="1" dirty="0" smtClean="0">
                <a:latin typeface="Calibri" pitchFamily="34" charset="0"/>
                <a:cs typeface="Calibri" pitchFamily="34" charset="0"/>
              </a:rPr>
              <a:t> </a:t>
            </a:r>
            <a:r>
              <a:rPr lang="hr-HR" b="1" dirty="0" err="1" smtClean="0">
                <a:latin typeface="Calibri" pitchFamily="34" charset="0"/>
                <a:cs typeface="Calibri" pitchFamily="34" charset="0"/>
              </a:rPr>
              <a:t>practice</a:t>
            </a:r>
            <a:endParaRPr lang="hr-HR" b="1" dirty="0">
              <a:latin typeface="Calibri" pitchFamily="34" charset="0"/>
              <a:cs typeface="Calibri" pitchFamily="34" charset="0"/>
            </a:endParaRPr>
          </a:p>
        </p:txBody>
      </p:sp>
      <p:sp>
        <p:nvSpPr>
          <p:cNvPr id="7" name="Oval 6"/>
          <p:cNvSpPr/>
          <p:nvPr/>
        </p:nvSpPr>
        <p:spPr>
          <a:xfrm>
            <a:off x="5076056" y="4941168"/>
            <a:ext cx="2088232" cy="1656184"/>
          </a:xfrm>
          <a:prstGeom prst="ellipse">
            <a:avLst/>
          </a:prstGeom>
          <a:solidFill>
            <a:schemeClr val="accent3">
              <a:lumMod val="40000"/>
              <a:lumOff val="60000"/>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b="1" dirty="0" smtClean="0">
                <a:solidFill>
                  <a:schemeClr val="accent2"/>
                </a:solidFill>
                <a:latin typeface="Calibri" pitchFamily="34" charset="0"/>
                <a:cs typeface="Calibri" pitchFamily="34" charset="0"/>
              </a:rPr>
              <a:t>Best </a:t>
            </a:r>
            <a:r>
              <a:rPr lang="hr-HR" b="1" dirty="0" err="1" smtClean="0">
                <a:solidFill>
                  <a:schemeClr val="accent2"/>
                </a:solidFill>
                <a:latin typeface="Calibri" pitchFamily="34" charset="0"/>
                <a:cs typeface="Calibri" pitchFamily="34" charset="0"/>
              </a:rPr>
              <a:t>research</a:t>
            </a:r>
            <a:r>
              <a:rPr lang="hr-HR" b="1" dirty="0" smtClean="0">
                <a:solidFill>
                  <a:schemeClr val="accent2"/>
                </a:solidFill>
                <a:latin typeface="Calibri" pitchFamily="34" charset="0"/>
                <a:cs typeface="Calibri" pitchFamily="34" charset="0"/>
              </a:rPr>
              <a:t> </a:t>
            </a:r>
            <a:r>
              <a:rPr lang="hr-HR" b="1" dirty="0" err="1" smtClean="0">
                <a:solidFill>
                  <a:schemeClr val="accent2"/>
                </a:solidFill>
                <a:latin typeface="Calibri" pitchFamily="34" charset="0"/>
                <a:cs typeface="Calibri" pitchFamily="34" charset="0"/>
              </a:rPr>
              <a:t>evidence</a:t>
            </a:r>
            <a:endParaRPr lang="hr-HR" b="1" dirty="0">
              <a:solidFill>
                <a:schemeClr val="accent2"/>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988840"/>
            <a:ext cx="8229600" cy="2667751"/>
          </a:xfrm>
        </p:spPr>
        <p:txBody>
          <a:bodyPr>
            <a:noAutofit/>
          </a:bodyPr>
          <a:lstStyle/>
          <a:p>
            <a:r>
              <a:rPr lang="en-US" sz="3600" smtClean="0">
                <a:latin typeface="Calibri" pitchFamily="34" charset="0"/>
                <a:cs typeface="Calibri" pitchFamily="34" charset="0"/>
              </a:rPr>
              <a:t>How to formulate a clinical question?</a:t>
            </a:r>
          </a:p>
          <a:p>
            <a:r>
              <a:rPr lang="en-US" sz="3600" smtClean="0">
                <a:latin typeface="Calibri" pitchFamily="34" charset="0"/>
                <a:cs typeface="Calibri" pitchFamily="34" charset="0"/>
              </a:rPr>
              <a:t>Learn how to find answers</a:t>
            </a:r>
          </a:p>
          <a:p>
            <a:r>
              <a:rPr lang="en-US" sz="3600" smtClean="0">
                <a:latin typeface="Calibri" pitchFamily="34" charset="0"/>
                <a:cs typeface="Calibri" pitchFamily="34" charset="0"/>
              </a:rPr>
              <a:t>Use the answers for clinical decision making</a:t>
            </a:r>
            <a:endParaRPr lang="en-US" sz="3600">
              <a:latin typeface="Calibri" pitchFamily="34" charset="0"/>
              <a:cs typeface="Calibri" pitchFamily="34" charset="0"/>
            </a:endParaRPr>
          </a:p>
        </p:txBody>
      </p:sp>
      <p:sp>
        <p:nvSpPr>
          <p:cNvPr id="3" name="Title 2"/>
          <p:cNvSpPr>
            <a:spLocks noGrp="1"/>
          </p:cNvSpPr>
          <p:nvPr>
            <p:ph type="title"/>
          </p:nvPr>
        </p:nvSpPr>
        <p:spPr/>
        <p:txBody>
          <a:bodyPr/>
          <a:lstStyle/>
          <a:p>
            <a:r>
              <a:rPr lang="hr-HR" dirty="0" err="1" smtClean="0">
                <a:effectLst/>
                <a:latin typeface="Calibri" pitchFamily="34" charset="0"/>
                <a:cs typeface="Calibri" pitchFamily="34" charset="0"/>
              </a:rPr>
              <a:t>What</a:t>
            </a:r>
            <a:r>
              <a:rPr lang="hr-HR" dirty="0" smtClean="0">
                <a:effectLst/>
                <a:latin typeface="Calibri" pitchFamily="34" charset="0"/>
                <a:cs typeface="Calibri" pitchFamily="34" charset="0"/>
              </a:rPr>
              <a:t> is EBM </a:t>
            </a:r>
            <a:r>
              <a:rPr lang="hr-HR" dirty="0" err="1" smtClean="0">
                <a:effectLst/>
                <a:latin typeface="Calibri" pitchFamily="34" charset="0"/>
                <a:cs typeface="Calibri" pitchFamily="34" charset="0"/>
              </a:rPr>
              <a:t>in</a:t>
            </a:r>
            <a:r>
              <a:rPr lang="hr-HR" dirty="0" smtClean="0">
                <a:effectLst/>
                <a:latin typeface="Calibri" pitchFamily="34" charset="0"/>
                <a:cs typeface="Calibri" pitchFamily="34" charset="0"/>
              </a:rPr>
              <a:t> </a:t>
            </a:r>
            <a:r>
              <a:rPr lang="hr-HR" dirty="0" err="1" smtClean="0">
                <a:effectLst/>
                <a:latin typeface="Calibri" pitchFamily="34" charset="0"/>
                <a:cs typeface="Calibri" pitchFamily="34" charset="0"/>
              </a:rPr>
              <a:t>practice</a:t>
            </a:r>
            <a:r>
              <a:rPr lang="hr-HR" dirty="0" smtClean="0">
                <a:effectLst/>
                <a:latin typeface="Calibri" pitchFamily="34" charset="0"/>
                <a:cs typeface="Calibri" pitchFamily="34" charset="0"/>
              </a:rPr>
              <a:t>?</a:t>
            </a:r>
            <a:endParaRPr lang="hr-HR" dirty="0">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200" b="1" dirty="0" smtClean="0">
                <a:latin typeface="Calibri" pitchFamily="34" charset="0"/>
                <a:cs typeface="Calibri" pitchFamily="34" charset="0"/>
              </a:rPr>
              <a:t>EBM steps</a:t>
            </a:r>
          </a:p>
          <a:p>
            <a:pPr lvl="1"/>
            <a:r>
              <a:rPr lang="en-US" sz="3200" dirty="0" smtClean="0">
                <a:latin typeface="Calibri" pitchFamily="34" charset="0"/>
                <a:cs typeface="Calibri" pitchFamily="34" charset="0"/>
              </a:rPr>
              <a:t>Step 1: Formulating questions that can be answered</a:t>
            </a:r>
          </a:p>
          <a:p>
            <a:pPr lvl="1"/>
            <a:r>
              <a:rPr lang="en-US" sz="3200" dirty="0" smtClean="0">
                <a:latin typeface="Calibri" pitchFamily="34" charset="0"/>
                <a:cs typeface="Calibri" pitchFamily="34" charset="0"/>
              </a:rPr>
              <a:t>Step 2: Finding best evidence</a:t>
            </a:r>
          </a:p>
          <a:p>
            <a:pPr lvl="1"/>
            <a:r>
              <a:rPr lang="en-US" sz="3200" dirty="0" smtClean="0">
                <a:latin typeface="Calibri" pitchFamily="34" charset="0"/>
                <a:cs typeface="Calibri" pitchFamily="34" charset="0"/>
              </a:rPr>
              <a:t>Step 3: Quick critical assessment of the evidence</a:t>
            </a:r>
          </a:p>
          <a:p>
            <a:pPr lvl="1"/>
            <a:r>
              <a:rPr lang="en-US" sz="3200" dirty="0" smtClean="0">
                <a:latin typeface="Calibri" pitchFamily="34" charset="0"/>
                <a:cs typeface="Calibri" pitchFamily="34" charset="0"/>
              </a:rPr>
              <a:t>Step 4: Applying evidence</a:t>
            </a:r>
          </a:p>
          <a:p>
            <a:pPr lvl="1"/>
            <a:r>
              <a:rPr lang="en-US" sz="3200" dirty="0" smtClean="0">
                <a:latin typeface="Calibri" pitchFamily="34" charset="0"/>
                <a:cs typeface="Calibri" pitchFamily="34" charset="0"/>
              </a:rPr>
              <a:t>Step 5: Assessing effectiveness and efficiency of the process</a:t>
            </a:r>
            <a:endParaRPr lang="en-US" sz="3200" i="1" dirty="0" smtClean="0">
              <a:latin typeface="Calibri" pitchFamily="34" charset="0"/>
              <a:cs typeface="Calibri" pitchFamily="34" charset="0"/>
            </a:endParaRPr>
          </a:p>
          <a:p>
            <a:endParaRPr lang="en-US" sz="3200" dirty="0">
              <a:latin typeface="Calibri" pitchFamily="34" charset="0"/>
              <a:cs typeface="Calibri" pitchFamily="34" charset="0"/>
            </a:endParaRPr>
          </a:p>
        </p:txBody>
      </p:sp>
      <p:sp>
        <p:nvSpPr>
          <p:cNvPr id="3" name="Title 2"/>
          <p:cNvSpPr>
            <a:spLocks noGrp="1"/>
          </p:cNvSpPr>
          <p:nvPr>
            <p:ph type="title"/>
          </p:nvPr>
        </p:nvSpPr>
        <p:spPr/>
        <p:txBody>
          <a:bodyPr/>
          <a:lstStyle/>
          <a:p>
            <a:r>
              <a:rPr lang="hr-HR" dirty="0" err="1" smtClean="0">
                <a:effectLst/>
                <a:latin typeface="Calibri" pitchFamily="34" charset="0"/>
                <a:cs typeface="Calibri" pitchFamily="34" charset="0"/>
              </a:rPr>
              <a:t>What</a:t>
            </a:r>
            <a:r>
              <a:rPr lang="hr-HR" dirty="0" smtClean="0">
                <a:effectLst/>
                <a:latin typeface="Calibri" pitchFamily="34" charset="0"/>
                <a:cs typeface="Calibri" pitchFamily="34" charset="0"/>
              </a:rPr>
              <a:t> is EBM </a:t>
            </a:r>
            <a:r>
              <a:rPr lang="hr-HR" dirty="0" err="1" smtClean="0">
                <a:effectLst/>
                <a:latin typeface="Calibri" pitchFamily="34" charset="0"/>
                <a:cs typeface="Calibri" pitchFamily="34" charset="0"/>
              </a:rPr>
              <a:t>in</a:t>
            </a:r>
            <a:r>
              <a:rPr lang="hr-HR" dirty="0" smtClean="0">
                <a:effectLst/>
                <a:latin typeface="Calibri" pitchFamily="34" charset="0"/>
                <a:cs typeface="Calibri" pitchFamily="34" charset="0"/>
              </a:rPr>
              <a:t> </a:t>
            </a:r>
            <a:r>
              <a:rPr lang="hr-HR" dirty="0" err="1" smtClean="0">
                <a:effectLst/>
                <a:latin typeface="Calibri" pitchFamily="34" charset="0"/>
                <a:cs typeface="Calibri" pitchFamily="34" charset="0"/>
              </a:rPr>
              <a:t>practice</a:t>
            </a:r>
            <a:r>
              <a:rPr lang="hr-HR" dirty="0" smtClean="0">
                <a:effectLst/>
                <a:latin typeface="Calibri" pitchFamily="34" charset="0"/>
                <a:cs typeface="Calibri" pitchFamily="34" charset="0"/>
              </a:rPr>
              <a:t>?</a:t>
            </a:r>
            <a:endParaRPr lang="en-US" dirty="0">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548680"/>
            <a:ext cx="8246150" cy="6048672"/>
          </a:xfrm>
        </p:spPr>
        <p:txBody>
          <a:bodyPr>
            <a:normAutofit/>
          </a:bodyPr>
          <a:lstStyle/>
          <a:p>
            <a:pPr algn="l"/>
            <a:r>
              <a:rPr lang="hr-HR" sz="4400" b="1" dirty="0" smtClean="0">
                <a:solidFill>
                  <a:srgbClr val="50AAB4"/>
                </a:solidFill>
                <a:latin typeface="Calibri" pitchFamily="34" charset="0"/>
                <a:cs typeface="Calibri" pitchFamily="34" charset="0"/>
              </a:rPr>
              <a:t>RBH, </a:t>
            </a:r>
            <a:r>
              <a:rPr lang="hr-HR" sz="4400" b="1" dirty="0" err="1" smtClean="0">
                <a:solidFill>
                  <a:srgbClr val="50AAB4"/>
                </a:solidFill>
                <a:latin typeface="Calibri" pitchFamily="34" charset="0"/>
                <a:cs typeface="Calibri" pitchFamily="34" charset="0"/>
              </a:rPr>
              <a:t>year</a:t>
            </a:r>
            <a:r>
              <a:rPr lang="hr-HR" sz="4400" b="1" dirty="0" smtClean="0">
                <a:solidFill>
                  <a:srgbClr val="50AAB4"/>
                </a:solidFill>
                <a:latin typeface="Calibri" pitchFamily="34" charset="0"/>
                <a:cs typeface="Calibri" pitchFamily="34" charset="0"/>
              </a:rPr>
              <a:t> 3</a:t>
            </a:r>
          </a:p>
          <a:p>
            <a:pPr algn="l"/>
            <a:endParaRPr lang="hr-HR" dirty="0">
              <a:solidFill>
                <a:schemeClr val="tx1"/>
              </a:solidFill>
              <a:latin typeface="Calibri" pitchFamily="34" charset="0"/>
              <a:cs typeface="Calibri" pitchFamily="34" charset="0"/>
            </a:endParaRPr>
          </a:p>
          <a:p>
            <a:pPr marL="1700213" indent="-1700213" algn="l"/>
            <a:r>
              <a:rPr lang="hr-HR" dirty="0" err="1" smtClean="0">
                <a:solidFill>
                  <a:schemeClr val="tx1"/>
                </a:solidFill>
                <a:latin typeface="Calibri" pitchFamily="34" charset="0"/>
                <a:cs typeface="Calibri" pitchFamily="34" charset="0"/>
              </a:rPr>
              <a:t>Exam</a:t>
            </a:r>
            <a:r>
              <a:rPr lang="hr-HR" dirty="0" smtClean="0">
                <a:solidFill>
                  <a:schemeClr val="tx1"/>
                </a:solidFill>
                <a:latin typeface="Calibri" pitchFamily="34" charset="0"/>
                <a:cs typeface="Calibri" pitchFamily="34" charset="0"/>
              </a:rPr>
              <a:t> </a:t>
            </a:r>
            <a:r>
              <a:rPr lang="hr-HR" dirty="0" err="1" smtClean="0">
                <a:solidFill>
                  <a:schemeClr val="tx1"/>
                </a:solidFill>
                <a:latin typeface="Calibri" pitchFamily="34" charset="0"/>
                <a:cs typeface="Calibri" pitchFamily="34" charset="0"/>
              </a:rPr>
              <a:t>and</a:t>
            </a:r>
            <a:r>
              <a:rPr lang="hr-HR" dirty="0" smtClean="0">
                <a:solidFill>
                  <a:schemeClr val="tx1"/>
                </a:solidFill>
                <a:latin typeface="Calibri" pitchFamily="34" charset="0"/>
                <a:cs typeface="Calibri" pitchFamily="34" charset="0"/>
              </a:rPr>
              <a:t> grade? </a:t>
            </a:r>
          </a:p>
          <a:p>
            <a:pPr marL="1700213" indent="-1700213" algn="l"/>
            <a:endParaRPr lang="hr-HR" dirty="0" smtClean="0">
              <a:solidFill>
                <a:schemeClr val="tx1"/>
              </a:solidFill>
              <a:latin typeface="Calibri" pitchFamily="34" charset="0"/>
              <a:cs typeface="Calibri" pitchFamily="34" charset="0"/>
            </a:endParaRPr>
          </a:p>
          <a:p>
            <a:pPr marL="1700213" indent="-1700213" algn="l"/>
            <a:endParaRPr lang="hr-HR" dirty="0" smtClean="0">
              <a:solidFill>
                <a:schemeClr val="tx1"/>
              </a:solidFill>
              <a:latin typeface="Calibri" pitchFamily="34" charset="0"/>
              <a:cs typeface="Calibri" pitchFamily="34" charset="0"/>
            </a:endParaRPr>
          </a:p>
          <a:p>
            <a:pPr marL="1700213" indent="-1700213" algn="l"/>
            <a:endParaRPr lang="en-US" dirty="0" smtClean="0">
              <a:solidFill>
                <a:schemeClr val="tx1"/>
              </a:solidFill>
              <a:latin typeface="Calibri" pitchFamily="34" charset="0"/>
              <a:cs typeface="Calibri" pitchFamily="34" charset="0"/>
            </a:endParaRPr>
          </a:p>
          <a:p>
            <a:endParaRPr lang="en-US" dirty="0">
              <a:solidFill>
                <a:schemeClr val="tx1"/>
              </a:solidFill>
              <a:latin typeface="Calibri" pitchFamily="34" charset="0"/>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260648"/>
            <a:ext cx="8280920" cy="6048672"/>
          </a:xfrm>
        </p:spPr>
        <p:txBody>
          <a:bodyPr>
            <a:normAutofit/>
          </a:bodyPr>
          <a:lstStyle/>
          <a:p>
            <a:pPr algn="l"/>
            <a:r>
              <a:rPr lang="en-US" sz="4800" b="1" dirty="0" smtClean="0">
                <a:solidFill>
                  <a:srgbClr val="50AAB4"/>
                </a:solidFill>
                <a:latin typeface="Calibri" pitchFamily="34" charset="0"/>
                <a:cs typeface="Calibri" pitchFamily="34" charset="0"/>
              </a:rPr>
              <a:t>RBH, year 3</a:t>
            </a:r>
          </a:p>
          <a:p>
            <a:pPr marL="1700213" indent="-1700213" algn="l"/>
            <a:endParaRPr lang="en-US" dirty="0" smtClean="0">
              <a:solidFill>
                <a:schemeClr val="tx1"/>
              </a:solidFill>
              <a:latin typeface="Calibri" pitchFamily="34" charset="0"/>
              <a:cs typeface="Calibri" pitchFamily="34" charset="0"/>
            </a:endParaRPr>
          </a:p>
          <a:p>
            <a:pPr marL="1700213" indent="-1700213" algn="l"/>
            <a:r>
              <a:rPr lang="en-US" dirty="0" smtClean="0">
                <a:solidFill>
                  <a:schemeClr val="tx1"/>
                </a:solidFill>
                <a:latin typeface="Calibri" pitchFamily="34" charset="0"/>
                <a:cs typeface="Calibri" pitchFamily="34" charset="0"/>
              </a:rPr>
              <a:t>Exam and grade:</a:t>
            </a:r>
          </a:p>
          <a:p>
            <a:pPr marL="1700213" indent="-1700213" algn="l"/>
            <a:r>
              <a:rPr lang="en-US" dirty="0" smtClean="0">
                <a:solidFill>
                  <a:schemeClr val="tx1"/>
                </a:solidFill>
                <a:latin typeface="Calibri" pitchFamily="34" charset="0"/>
                <a:cs typeface="Calibri" pitchFamily="34" charset="0"/>
              </a:rPr>
              <a:t>1. </a:t>
            </a:r>
            <a:r>
              <a:rPr lang="hr-HR" dirty="0" err="1" smtClean="0">
                <a:solidFill>
                  <a:schemeClr val="tx1"/>
                </a:solidFill>
                <a:latin typeface="Calibri" pitchFamily="34" charset="0"/>
                <a:cs typeface="Calibri" pitchFamily="34" charset="0"/>
              </a:rPr>
              <a:t>Colloquium</a:t>
            </a:r>
            <a:endParaRPr lang="en-US" dirty="0" smtClean="0">
              <a:solidFill>
                <a:schemeClr val="tx1"/>
              </a:solidFill>
              <a:latin typeface="Calibri" pitchFamily="34" charset="0"/>
              <a:cs typeface="Calibri" pitchFamily="34" charset="0"/>
            </a:endParaRPr>
          </a:p>
          <a:p>
            <a:pPr marL="1700213" indent="-1700213" algn="l"/>
            <a:r>
              <a:rPr lang="en-US" dirty="0" smtClean="0">
                <a:solidFill>
                  <a:schemeClr val="tx1"/>
                </a:solidFill>
                <a:latin typeface="Calibri" pitchFamily="34" charset="0"/>
                <a:cs typeface="Calibri" pitchFamily="34" charset="0"/>
              </a:rPr>
              <a:t>3</a:t>
            </a:r>
            <a:r>
              <a:rPr lang="en-US" dirty="0" smtClean="0">
                <a:solidFill>
                  <a:schemeClr val="tx1"/>
                </a:solidFill>
                <a:latin typeface="Calibri" pitchFamily="34" charset="0"/>
                <a:cs typeface="Calibri" pitchFamily="34" charset="0"/>
              </a:rPr>
              <a:t>. Practical </a:t>
            </a:r>
            <a:r>
              <a:rPr lang="hr-HR" dirty="0" smtClean="0">
                <a:solidFill>
                  <a:schemeClr val="tx1"/>
                </a:solidFill>
                <a:latin typeface="Calibri" pitchFamily="34" charset="0"/>
                <a:cs typeface="Calibri" pitchFamily="34" charset="0"/>
              </a:rPr>
              <a:t>1</a:t>
            </a:r>
            <a:endParaRPr lang="en-US" dirty="0" smtClean="0">
              <a:solidFill>
                <a:schemeClr val="tx1"/>
              </a:solidFill>
              <a:latin typeface="Calibri" pitchFamily="34" charset="0"/>
              <a:cs typeface="Calibri" pitchFamily="34" charset="0"/>
            </a:endParaRPr>
          </a:p>
          <a:p>
            <a:pPr marL="1700213" indent="-1700213" algn="l"/>
            <a:r>
              <a:rPr lang="hr-HR" dirty="0" smtClean="0">
                <a:solidFill>
                  <a:schemeClr val="tx1"/>
                </a:solidFill>
                <a:latin typeface="Calibri" pitchFamily="34" charset="0"/>
                <a:cs typeface="Calibri" pitchFamily="34" charset="0"/>
              </a:rPr>
              <a:t>4</a:t>
            </a:r>
            <a:r>
              <a:rPr lang="en-US" dirty="0" smtClean="0">
                <a:solidFill>
                  <a:schemeClr val="tx1"/>
                </a:solidFill>
                <a:latin typeface="Calibri" pitchFamily="34" charset="0"/>
                <a:cs typeface="Calibri" pitchFamily="34" charset="0"/>
              </a:rPr>
              <a:t>. </a:t>
            </a:r>
            <a:r>
              <a:rPr lang="en-US" dirty="0" smtClean="0">
                <a:solidFill>
                  <a:schemeClr val="tx1"/>
                </a:solidFill>
                <a:latin typeface="Calibri" pitchFamily="34" charset="0"/>
                <a:cs typeface="Calibri" pitchFamily="34" charset="0"/>
              </a:rPr>
              <a:t>Written test, </a:t>
            </a:r>
            <a:r>
              <a:rPr lang="hr-HR" dirty="0" smtClean="0">
                <a:solidFill>
                  <a:schemeClr val="tx1"/>
                </a:solidFill>
                <a:latin typeface="Calibri" pitchFamily="34" charset="0"/>
                <a:cs typeface="Calibri" pitchFamily="34" charset="0"/>
              </a:rPr>
              <a:t>2</a:t>
            </a:r>
            <a:r>
              <a:rPr lang="en-US" dirty="0" smtClean="0">
                <a:solidFill>
                  <a:schemeClr val="tx1"/>
                </a:solidFill>
                <a:latin typeface="Calibri" pitchFamily="34" charset="0"/>
                <a:cs typeface="Calibri" pitchFamily="34" charset="0"/>
              </a:rPr>
              <a:t>0 </a:t>
            </a:r>
            <a:r>
              <a:rPr lang="hr-HR" dirty="0" err="1" smtClean="0">
                <a:solidFill>
                  <a:schemeClr val="tx1"/>
                </a:solidFill>
                <a:latin typeface="Calibri" pitchFamily="34" charset="0"/>
                <a:cs typeface="Calibri" pitchFamily="34" charset="0"/>
              </a:rPr>
              <a:t>questions</a:t>
            </a:r>
            <a:endParaRPr lang="en-US" dirty="0" smtClean="0">
              <a:solidFill>
                <a:schemeClr val="tx1"/>
              </a:solidFill>
              <a:latin typeface="Calibri" pitchFamily="34" charset="0"/>
              <a:cs typeface="Calibri" pitchFamily="34" charset="0"/>
            </a:endParaRPr>
          </a:p>
          <a:p>
            <a:pPr marL="987425" indent="-987425" algn="l"/>
            <a:endParaRPr lang="en-US" dirty="0" smtClean="0">
              <a:solidFill>
                <a:schemeClr val="tx1"/>
              </a:solidFill>
              <a:latin typeface="Calibri" pitchFamily="34" charset="0"/>
              <a:cs typeface="Calibri" pitchFamily="34" charset="0"/>
            </a:endParaRPr>
          </a:p>
          <a:p>
            <a:pPr marL="987425" indent="-987425" algn="l"/>
            <a:r>
              <a:rPr lang="en-US" dirty="0" smtClean="0">
                <a:solidFill>
                  <a:schemeClr val="tx1"/>
                </a:solidFill>
                <a:latin typeface="Calibri" pitchFamily="34" charset="0"/>
                <a:cs typeface="Calibri" pitchFamily="34" charset="0"/>
              </a:rPr>
              <a:t>Total: 50 points, 56% pass – 2 ECTS</a:t>
            </a:r>
          </a:p>
          <a:p>
            <a:pPr marL="987425" indent="-987425" algn="l"/>
            <a:r>
              <a:rPr lang="en-US" dirty="0" smtClean="0">
                <a:solidFill>
                  <a:schemeClr val="tx1"/>
                </a:solidFill>
                <a:latin typeface="Calibri" pitchFamily="34" charset="0"/>
                <a:cs typeface="Calibri" pitchFamily="34" charset="0"/>
              </a:rPr>
              <a:t>More at the web-pages of the Department</a:t>
            </a:r>
          </a:p>
          <a:p>
            <a:pPr marL="1700213" indent="-1700213" algn="l"/>
            <a:endParaRPr lang="en-US" dirty="0" smtClean="0">
              <a:solidFill>
                <a:schemeClr val="tx1"/>
              </a:solidFill>
              <a:latin typeface="Calibri" pitchFamily="34" charset="0"/>
              <a:cs typeface="Calibri" pitchFamily="34" charset="0"/>
            </a:endParaRPr>
          </a:p>
          <a:p>
            <a:pPr marL="1700213" indent="-1700213" algn="l"/>
            <a:endParaRPr lang="en-US" dirty="0" smtClean="0">
              <a:solidFill>
                <a:schemeClr val="tx1"/>
              </a:solidFill>
              <a:latin typeface="Calibri" pitchFamily="34" charset="0"/>
              <a:cs typeface="Calibri" pitchFamily="34" charset="0"/>
            </a:endParaRPr>
          </a:p>
          <a:p>
            <a:pPr marL="1700213" indent="-1700213" algn="l"/>
            <a:endParaRPr lang="en-US" dirty="0" smtClean="0">
              <a:solidFill>
                <a:schemeClr val="tx1"/>
              </a:solidFill>
              <a:latin typeface="Calibri" pitchFamily="34" charset="0"/>
              <a:cs typeface="Calibri" pitchFamily="34" charset="0"/>
            </a:endParaRPr>
          </a:p>
          <a:p>
            <a:endParaRPr lang="en-US" dirty="0">
              <a:solidFill>
                <a:schemeClr val="tx1"/>
              </a:solidFill>
              <a:latin typeface="Calibri" pitchFamily="34" charset="0"/>
              <a:cs typeface="Calibri" pitchFamily="34" charset="0"/>
            </a:endParaRPr>
          </a:p>
        </p:txBody>
      </p:sp>
      <p:sp>
        <p:nvSpPr>
          <p:cNvPr id="5" name="TextBox 4"/>
          <p:cNvSpPr txBox="1"/>
          <p:nvPr/>
        </p:nvSpPr>
        <p:spPr>
          <a:xfrm>
            <a:off x="6643702" y="1916660"/>
            <a:ext cx="1368152" cy="369332"/>
          </a:xfrm>
          <a:prstGeom prst="rect">
            <a:avLst/>
          </a:prstGeom>
          <a:solidFill>
            <a:srgbClr val="50AAB4"/>
          </a:solidFill>
        </p:spPr>
        <p:txBody>
          <a:bodyPr wrap="square" rtlCol="0">
            <a:spAutoFit/>
          </a:bodyPr>
          <a:lstStyle/>
          <a:p>
            <a:pPr algn="ctr"/>
            <a:r>
              <a:rPr lang="hr-HR" dirty="0" smtClean="0"/>
              <a:t>10 </a:t>
            </a:r>
            <a:r>
              <a:rPr lang="hr-HR" dirty="0" err="1" smtClean="0"/>
              <a:t>points</a:t>
            </a:r>
            <a:endParaRPr lang="en-US" dirty="0"/>
          </a:p>
        </p:txBody>
      </p:sp>
      <p:sp>
        <p:nvSpPr>
          <p:cNvPr id="6" name="TextBox 5"/>
          <p:cNvSpPr txBox="1"/>
          <p:nvPr/>
        </p:nvSpPr>
        <p:spPr>
          <a:xfrm>
            <a:off x="6643702" y="2345288"/>
            <a:ext cx="1368152" cy="369332"/>
          </a:xfrm>
          <a:prstGeom prst="rect">
            <a:avLst/>
          </a:prstGeom>
          <a:solidFill>
            <a:srgbClr val="50AAB4"/>
          </a:solidFill>
        </p:spPr>
        <p:txBody>
          <a:bodyPr wrap="square" rtlCol="0">
            <a:spAutoFit/>
          </a:bodyPr>
          <a:lstStyle/>
          <a:p>
            <a:pPr algn="ctr"/>
            <a:r>
              <a:rPr lang="hr-HR" dirty="0" smtClean="0"/>
              <a:t>20 </a:t>
            </a:r>
            <a:r>
              <a:rPr lang="hr-HR" dirty="0" err="1" smtClean="0"/>
              <a:t>points</a:t>
            </a:r>
            <a:endParaRPr lang="en-US" dirty="0"/>
          </a:p>
        </p:txBody>
      </p:sp>
      <p:sp>
        <p:nvSpPr>
          <p:cNvPr id="7" name="TextBox 6"/>
          <p:cNvSpPr txBox="1"/>
          <p:nvPr/>
        </p:nvSpPr>
        <p:spPr>
          <a:xfrm>
            <a:off x="6643702" y="2845354"/>
            <a:ext cx="1368152" cy="369332"/>
          </a:xfrm>
          <a:prstGeom prst="rect">
            <a:avLst/>
          </a:prstGeom>
          <a:solidFill>
            <a:srgbClr val="50AAB4"/>
          </a:solidFill>
        </p:spPr>
        <p:txBody>
          <a:bodyPr wrap="square" rtlCol="0">
            <a:spAutoFit/>
          </a:bodyPr>
          <a:lstStyle/>
          <a:p>
            <a:pPr algn="ctr"/>
            <a:r>
              <a:rPr lang="hr-HR" dirty="0" smtClean="0"/>
              <a:t>2</a:t>
            </a:r>
            <a:r>
              <a:rPr lang="hr-HR" dirty="0" smtClean="0"/>
              <a:t>0 </a:t>
            </a:r>
            <a:r>
              <a:rPr lang="hr-HR" dirty="0" err="1" smtClean="0"/>
              <a:t>points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548680"/>
            <a:ext cx="8246150" cy="6048672"/>
          </a:xfrm>
        </p:spPr>
        <p:txBody>
          <a:bodyPr>
            <a:normAutofit/>
          </a:bodyPr>
          <a:lstStyle/>
          <a:p>
            <a:pPr algn="l"/>
            <a:r>
              <a:rPr lang="hr-HR" sz="4400" b="1" dirty="0" smtClean="0">
                <a:solidFill>
                  <a:srgbClr val="50AAB4"/>
                </a:solidFill>
                <a:latin typeface="Calibri" pitchFamily="34" charset="0"/>
                <a:cs typeface="Calibri" pitchFamily="34" charset="0"/>
              </a:rPr>
              <a:t>RBH, </a:t>
            </a:r>
            <a:r>
              <a:rPr lang="hr-HR" sz="4400" b="1" dirty="0" err="1" smtClean="0">
                <a:solidFill>
                  <a:srgbClr val="50AAB4"/>
                </a:solidFill>
                <a:latin typeface="Calibri" pitchFamily="34" charset="0"/>
                <a:cs typeface="Calibri" pitchFamily="34" charset="0"/>
              </a:rPr>
              <a:t>year</a:t>
            </a:r>
            <a:r>
              <a:rPr lang="hr-HR" sz="4400" b="1" dirty="0" smtClean="0">
                <a:solidFill>
                  <a:srgbClr val="50AAB4"/>
                </a:solidFill>
                <a:latin typeface="Calibri" pitchFamily="34" charset="0"/>
                <a:cs typeface="Calibri" pitchFamily="34" charset="0"/>
              </a:rPr>
              <a:t> 3</a:t>
            </a:r>
          </a:p>
          <a:p>
            <a:pPr marL="1700213" indent="-1700213" algn="l"/>
            <a:endParaRPr lang="hr-HR" dirty="0" smtClean="0">
              <a:solidFill>
                <a:schemeClr val="tx1"/>
              </a:solidFill>
              <a:latin typeface="Calibri" pitchFamily="34" charset="0"/>
              <a:cs typeface="Calibri" pitchFamily="34" charset="0"/>
            </a:endParaRPr>
          </a:p>
          <a:p>
            <a:r>
              <a:rPr lang="en-US" sz="4400" b="1" dirty="0" smtClean="0">
                <a:solidFill>
                  <a:schemeClr val="tx1"/>
                </a:solidFill>
                <a:latin typeface="Calibri" pitchFamily="34" charset="0"/>
                <a:cs typeface="Calibri" pitchFamily="34" charset="0"/>
              </a:rPr>
              <a:t>Medicine is a science of uncertainty and an art of probability</a:t>
            </a:r>
            <a:r>
              <a:rPr lang="hr-HR" sz="4400" b="1" dirty="0" smtClean="0">
                <a:solidFill>
                  <a:schemeClr val="tx1"/>
                </a:solidFill>
                <a:latin typeface="Calibri" pitchFamily="34" charset="0"/>
                <a:cs typeface="Calibri" pitchFamily="34" charset="0"/>
              </a:rPr>
              <a:t>.</a:t>
            </a:r>
            <a:endParaRPr lang="hr-HR" b="1" dirty="0" smtClean="0">
              <a:solidFill>
                <a:schemeClr val="tx1"/>
              </a:solidFill>
              <a:latin typeface="Calibri" pitchFamily="34" charset="0"/>
              <a:cs typeface="Calibri" pitchFamily="34" charset="0"/>
            </a:endParaRPr>
          </a:p>
          <a:p>
            <a:endParaRPr lang="hr-HR" sz="4400" dirty="0" smtClean="0">
              <a:solidFill>
                <a:schemeClr val="tx1"/>
              </a:solidFill>
              <a:latin typeface="Calibri" pitchFamily="34" charset="0"/>
              <a:cs typeface="Calibri" pitchFamily="34" charset="0"/>
            </a:endParaRPr>
          </a:p>
          <a:p>
            <a:pPr algn="r"/>
            <a:r>
              <a:rPr lang="hr-HR" sz="3600" dirty="0" smtClean="0">
                <a:solidFill>
                  <a:schemeClr val="tx1"/>
                </a:solidFill>
                <a:latin typeface="Calibri" pitchFamily="34" charset="0"/>
                <a:cs typeface="Calibri" pitchFamily="34" charset="0"/>
              </a:rPr>
              <a:t>Sir </a:t>
            </a:r>
            <a:r>
              <a:rPr lang="hr-HR" sz="3600" dirty="0" err="1" smtClean="0">
                <a:solidFill>
                  <a:schemeClr val="tx1"/>
                </a:solidFill>
                <a:latin typeface="Calibri" pitchFamily="34" charset="0"/>
                <a:cs typeface="Calibri" pitchFamily="34" charset="0"/>
              </a:rPr>
              <a:t>William</a:t>
            </a:r>
            <a:r>
              <a:rPr lang="hr-HR" sz="3600" dirty="0" smtClean="0">
                <a:solidFill>
                  <a:schemeClr val="tx1"/>
                </a:solidFill>
                <a:latin typeface="Calibri" pitchFamily="34" charset="0"/>
                <a:cs typeface="Calibri" pitchFamily="34" charset="0"/>
              </a:rPr>
              <a:t> </a:t>
            </a:r>
            <a:r>
              <a:rPr lang="hr-HR" sz="3600" dirty="0" err="1" smtClean="0">
                <a:solidFill>
                  <a:schemeClr val="tx1"/>
                </a:solidFill>
                <a:latin typeface="Calibri" pitchFamily="34" charset="0"/>
                <a:cs typeface="Calibri" pitchFamily="34" charset="0"/>
              </a:rPr>
              <a:t>Osler</a:t>
            </a:r>
            <a:endParaRPr lang="en-US" sz="3600" dirty="0" smtClean="0">
              <a:solidFill>
                <a:schemeClr val="tx1"/>
              </a:solidFill>
              <a:latin typeface="Calibri" pitchFamily="34" charset="0"/>
              <a:cs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err="1" smtClean="0">
                <a:latin typeface="Calibri" pitchFamily="34" charset="0"/>
                <a:cs typeface="Calibri" pitchFamily="34" charset="0"/>
              </a:rPr>
              <a:t>Evidence</a:t>
            </a:r>
            <a:r>
              <a:rPr lang="hr-HR" dirty="0" smtClean="0">
                <a:latin typeface="Calibri" pitchFamily="34" charset="0"/>
                <a:cs typeface="Calibri" pitchFamily="34" charset="0"/>
              </a:rPr>
              <a:t>-</a:t>
            </a:r>
            <a:r>
              <a:rPr lang="hr-HR" dirty="0" err="1" smtClean="0">
                <a:latin typeface="Calibri" pitchFamily="34" charset="0"/>
                <a:cs typeface="Calibri" pitchFamily="34" charset="0"/>
              </a:rPr>
              <a:t>based</a:t>
            </a:r>
            <a:r>
              <a:rPr lang="hr-HR" dirty="0" smtClean="0">
                <a:latin typeface="Calibri" pitchFamily="34" charset="0"/>
                <a:cs typeface="Calibri" pitchFamily="34" charset="0"/>
              </a:rPr>
              <a:t> medicine</a:t>
            </a:r>
            <a:endParaRPr lang="hr-HR" dirty="0">
              <a:latin typeface="Calibri" pitchFamily="34" charset="0"/>
              <a:cs typeface="Calibri" pitchFamily="34" charset="0"/>
            </a:endParaRPr>
          </a:p>
        </p:txBody>
      </p:sp>
      <p:sp>
        <p:nvSpPr>
          <p:cNvPr id="3" name="Subtitle 2"/>
          <p:cNvSpPr>
            <a:spLocks noGrp="1"/>
          </p:cNvSpPr>
          <p:nvPr>
            <p:ph type="subTitle" idx="1"/>
          </p:nvPr>
        </p:nvSpPr>
        <p:spPr/>
        <p:txBody>
          <a:bodyPr/>
          <a:lstStyle/>
          <a:p>
            <a:r>
              <a:rPr lang="hr-HR" dirty="0" err="1" smtClean="0">
                <a:latin typeface="Calibri" pitchFamily="34" charset="0"/>
                <a:cs typeface="Calibri" pitchFamily="34" charset="0"/>
              </a:rPr>
              <a:t>Course</a:t>
            </a:r>
            <a:r>
              <a:rPr lang="hr-HR" dirty="0" smtClean="0">
                <a:latin typeface="Calibri" pitchFamily="34" charset="0"/>
                <a:cs typeface="Calibri" pitchFamily="34" charset="0"/>
              </a:rPr>
              <a:t>: </a:t>
            </a:r>
            <a:r>
              <a:rPr lang="hr-HR" dirty="0" err="1" smtClean="0">
                <a:latin typeface="Calibri" pitchFamily="34" charset="0"/>
                <a:cs typeface="Calibri" pitchFamily="34" charset="0"/>
              </a:rPr>
              <a:t>Research</a:t>
            </a:r>
            <a:r>
              <a:rPr lang="hr-HR" dirty="0" smtClean="0">
                <a:latin typeface="Calibri" pitchFamily="34" charset="0"/>
                <a:cs typeface="Calibri" pitchFamily="34" charset="0"/>
              </a:rPr>
              <a:t> </a:t>
            </a:r>
            <a:r>
              <a:rPr lang="hr-HR" dirty="0" err="1" smtClean="0">
                <a:latin typeface="Calibri" pitchFamily="34" charset="0"/>
                <a:cs typeface="Calibri" pitchFamily="34" charset="0"/>
              </a:rPr>
              <a:t>in</a:t>
            </a:r>
            <a:r>
              <a:rPr lang="hr-HR" dirty="0" smtClean="0">
                <a:latin typeface="Calibri" pitchFamily="34" charset="0"/>
                <a:cs typeface="Calibri" pitchFamily="34" charset="0"/>
              </a:rPr>
              <a:t> Biomedicine </a:t>
            </a:r>
            <a:r>
              <a:rPr lang="hr-HR" dirty="0" err="1" smtClean="0">
                <a:latin typeface="Calibri" pitchFamily="34" charset="0"/>
                <a:cs typeface="Calibri" pitchFamily="34" charset="0"/>
              </a:rPr>
              <a:t>and</a:t>
            </a:r>
            <a:r>
              <a:rPr lang="hr-HR" dirty="0" smtClean="0">
                <a:latin typeface="Calibri" pitchFamily="34" charset="0"/>
                <a:cs typeface="Calibri" pitchFamily="34" charset="0"/>
              </a:rPr>
              <a:t> Health III</a:t>
            </a:r>
            <a:endParaRPr lang="hr-HR" dirty="0">
              <a:latin typeface="Calibri" pitchFamily="34" charset="0"/>
              <a:cs typeface="Calibri" pitchFamily="34" charset="0"/>
            </a:endParaRPr>
          </a:p>
        </p:txBody>
      </p:sp>
      <p:pic>
        <p:nvPicPr>
          <p:cNvPr id="4" name="Picture 3"/>
          <p:cNvPicPr>
            <a:picLocks noChangeAspect="1" noChangeArrowheads="1"/>
          </p:cNvPicPr>
          <p:nvPr/>
        </p:nvPicPr>
        <p:blipFill>
          <a:blip r:embed="rId2" cstate="print"/>
          <a:srcRect/>
          <a:stretch>
            <a:fillRect/>
          </a:stretch>
        </p:blipFill>
        <p:spPr bwMode="auto">
          <a:xfrm>
            <a:off x="7847856" y="0"/>
            <a:ext cx="1296144" cy="140518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4736" y="928670"/>
            <a:ext cx="8229600" cy="939560"/>
          </a:xfrm>
        </p:spPr>
        <p:txBody>
          <a:bodyPr>
            <a:normAutofit/>
          </a:bodyPr>
          <a:lstStyle/>
          <a:p>
            <a:r>
              <a:rPr lang="en-US" dirty="0" smtClean="0">
                <a:latin typeface="Calibri" pitchFamily="34" charset="0"/>
                <a:cs typeface="Calibri" pitchFamily="34" charset="0"/>
              </a:rPr>
              <a:t>How to make the BEST decision for patient’s health care?</a:t>
            </a:r>
          </a:p>
        </p:txBody>
      </p:sp>
      <p:sp>
        <p:nvSpPr>
          <p:cNvPr id="3" name="Title 2"/>
          <p:cNvSpPr>
            <a:spLocks noGrp="1"/>
          </p:cNvSpPr>
          <p:nvPr>
            <p:ph type="title"/>
          </p:nvPr>
        </p:nvSpPr>
        <p:spPr>
          <a:xfrm>
            <a:off x="457200" y="-24"/>
            <a:ext cx="8229600" cy="1143000"/>
          </a:xfrm>
        </p:spPr>
        <p:txBody>
          <a:bodyPr>
            <a:normAutofit/>
          </a:bodyPr>
          <a:lstStyle/>
          <a:p>
            <a:r>
              <a:rPr lang="en-US" smtClean="0">
                <a:latin typeface="Calibri" pitchFamily="34" charset="0"/>
                <a:cs typeface="Calibri" pitchFamily="34" charset="0"/>
              </a:rPr>
              <a:t>Purpose</a:t>
            </a:r>
            <a:endParaRPr lang="en-US">
              <a:latin typeface="Calibri" pitchFamily="34" charset="0"/>
              <a:cs typeface="Calibri" pitchFamily="34" charset="0"/>
            </a:endParaRPr>
          </a:p>
        </p:txBody>
      </p:sp>
      <p:sp>
        <p:nvSpPr>
          <p:cNvPr id="4" name="Content Placeholder 1"/>
          <p:cNvSpPr txBox="1">
            <a:spLocks/>
          </p:cNvSpPr>
          <p:nvPr/>
        </p:nvSpPr>
        <p:spPr>
          <a:xfrm>
            <a:off x="395536" y="1785926"/>
            <a:ext cx="8229600" cy="576064"/>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smtClean="0">
                <a:ln>
                  <a:noFill/>
                </a:ln>
                <a:solidFill>
                  <a:schemeClr val="tx1"/>
                </a:solidFill>
                <a:effectLst/>
                <a:uLnTx/>
                <a:uFillTx/>
                <a:latin typeface="Calibri" pitchFamily="34" charset="0"/>
                <a:cs typeface="Calibri" pitchFamily="34" charset="0"/>
              </a:rPr>
              <a:t>Elements of clinical</a:t>
            </a:r>
            <a:r>
              <a:rPr kumimoji="0" lang="en-US" sz="2700" b="0" i="0" u="none" strike="noStrike" kern="1200" cap="none" spc="0" normalizeH="0" smtClean="0">
                <a:ln>
                  <a:noFill/>
                </a:ln>
                <a:solidFill>
                  <a:schemeClr val="tx1"/>
                </a:solidFill>
                <a:effectLst/>
                <a:uLnTx/>
                <a:uFillTx/>
                <a:latin typeface="Calibri" pitchFamily="34" charset="0"/>
                <a:cs typeface="Calibri" pitchFamily="34" charset="0"/>
              </a:rPr>
              <a:t> decision</a:t>
            </a:r>
            <a:r>
              <a:rPr kumimoji="0" lang="en-US" sz="2700" b="0" i="0" u="none" strike="noStrike" kern="1200" cap="none" spc="0" normalizeH="0" baseline="0" smtClean="0">
                <a:ln>
                  <a:noFill/>
                </a:ln>
                <a:solidFill>
                  <a:schemeClr val="tx1"/>
                </a:solidFill>
                <a:effectLst/>
                <a:uLnTx/>
                <a:uFillTx/>
                <a:latin typeface="Calibri" pitchFamily="34" charset="0"/>
                <a:cs typeface="Calibri" pitchFamily="34" charset="0"/>
              </a:rPr>
              <a:t>:</a:t>
            </a:r>
            <a:endParaRPr kumimoji="0" lang="en-US" sz="2700" b="0" i="0" u="none" strike="noStrike" kern="1200" cap="none" spc="0" normalizeH="0" baseline="0">
              <a:ln>
                <a:noFill/>
              </a:ln>
              <a:solidFill>
                <a:schemeClr val="tx1"/>
              </a:solidFill>
              <a:effectLst/>
              <a:uLnTx/>
              <a:uFillTx/>
              <a:latin typeface="Calibri" pitchFamily="34" charset="0"/>
              <a:cs typeface="Calibri" pitchFamily="34" charset="0"/>
            </a:endParaRPr>
          </a:p>
        </p:txBody>
      </p:sp>
      <p:graphicFrame>
        <p:nvGraphicFramePr>
          <p:cNvPr id="6" name="Diagram 5"/>
          <p:cNvGraphicFramePr/>
          <p:nvPr/>
        </p:nvGraphicFramePr>
        <p:xfrm>
          <a:off x="1928794" y="2000240"/>
          <a:ext cx="6881818" cy="4706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latin typeface="Calibri" pitchFamily="34" charset="0"/>
                <a:cs typeface="Calibri" pitchFamily="34" charset="0"/>
              </a:rPr>
              <a:t>Archie Cochrane, 1972:</a:t>
            </a:r>
          </a:p>
          <a:p>
            <a:pPr>
              <a:buNone/>
            </a:pPr>
            <a:r>
              <a:rPr lang="en-US" sz="3200" dirty="0" smtClean="0">
                <a:latin typeface="Calibri" pitchFamily="34" charset="0"/>
                <a:cs typeface="Calibri" pitchFamily="34" charset="0"/>
              </a:rPr>
              <a:t> “Most of the decisions related to </a:t>
            </a:r>
            <a:r>
              <a:rPr lang="en-US" sz="3200" dirty="0" err="1" smtClean="0">
                <a:latin typeface="Calibri" pitchFamily="34" charset="0"/>
                <a:cs typeface="Calibri" pitchFamily="34" charset="0"/>
              </a:rPr>
              <a:t>tr</a:t>
            </a:r>
            <a:r>
              <a:rPr lang="hr-HR" sz="3200" dirty="0" smtClean="0">
                <a:latin typeface="Calibri" pitchFamily="34" charset="0"/>
                <a:cs typeface="Calibri" pitchFamily="34" charset="0"/>
              </a:rPr>
              <a:t>e</a:t>
            </a:r>
            <a:r>
              <a:rPr lang="en-US" sz="3200" dirty="0" err="1" smtClean="0">
                <a:latin typeface="Calibri" pitchFamily="34" charset="0"/>
                <a:cs typeface="Calibri" pitchFamily="34" charset="0"/>
              </a:rPr>
              <a:t>ating</a:t>
            </a:r>
            <a:r>
              <a:rPr lang="en-US" sz="3200" dirty="0" smtClean="0">
                <a:latin typeface="Calibri" pitchFamily="34" charset="0"/>
                <a:cs typeface="Calibri" pitchFamily="34" charset="0"/>
              </a:rPr>
              <a:t> patients are based on:</a:t>
            </a:r>
          </a:p>
          <a:p>
            <a:pPr lvl="1">
              <a:buFont typeface="Wingdings" pitchFamily="2" charset="2"/>
              <a:buChar char="Ø"/>
            </a:pPr>
            <a:r>
              <a:rPr lang="en-US" sz="3200" b="1" dirty="0" smtClean="0">
                <a:latin typeface="Calibri" pitchFamily="34" charset="0"/>
                <a:cs typeface="Calibri" pitchFamily="34" charset="0"/>
              </a:rPr>
              <a:t> </a:t>
            </a:r>
            <a:r>
              <a:rPr lang="en-US" sz="3200" b="1" i="1" dirty="0" smtClean="0">
                <a:solidFill>
                  <a:srgbClr val="FF0000"/>
                </a:solidFill>
                <a:latin typeface="Calibri" pitchFamily="34" charset="0"/>
                <a:cs typeface="Calibri" pitchFamily="34" charset="0"/>
              </a:rPr>
              <a:t>Ad hoc </a:t>
            </a:r>
            <a:r>
              <a:rPr lang="en-US" sz="3200" b="1" dirty="0" smtClean="0">
                <a:latin typeface="Calibri" pitchFamily="34" charset="0"/>
                <a:cs typeface="Calibri" pitchFamily="34" charset="0"/>
              </a:rPr>
              <a:t>selection of information from huge and variable scientific literature</a:t>
            </a:r>
          </a:p>
          <a:p>
            <a:pPr lvl="1">
              <a:buFont typeface="Wingdings" pitchFamily="2" charset="2"/>
              <a:buChar char="Ø"/>
            </a:pPr>
            <a:r>
              <a:rPr lang="en-US" sz="3200" b="1" dirty="0" smtClean="0">
                <a:solidFill>
                  <a:srgbClr val="FF0000"/>
                </a:solidFill>
                <a:latin typeface="Calibri" pitchFamily="34" charset="0"/>
                <a:cs typeface="Calibri" pitchFamily="34" charset="0"/>
              </a:rPr>
              <a:t>Opinion of experts</a:t>
            </a:r>
          </a:p>
          <a:p>
            <a:pPr lvl="1">
              <a:buFont typeface="Wingdings" pitchFamily="2" charset="2"/>
              <a:buChar char="Ø"/>
            </a:pPr>
            <a:r>
              <a:rPr lang="en-US" sz="3200" b="1" dirty="0" smtClean="0">
                <a:latin typeface="Calibri" pitchFamily="34" charset="0"/>
                <a:cs typeface="Calibri" pitchFamily="34" charset="0"/>
              </a:rPr>
              <a:t>Or, the worst,</a:t>
            </a:r>
            <a:r>
              <a:rPr lang="en-US" sz="3200" b="1" dirty="0" smtClean="0">
                <a:solidFill>
                  <a:srgbClr val="FF0000"/>
                </a:solidFill>
                <a:latin typeface="Calibri" pitchFamily="34" charset="0"/>
                <a:cs typeface="Calibri" pitchFamily="34" charset="0"/>
              </a:rPr>
              <a:t> by trial and error</a:t>
            </a:r>
            <a:r>
              <a:rPr lang="en-US" sz="3200" b="1" dirty="0" smtClean="0">
                <a:latin typeface="Calibri" pitchFamily="34" charset="0"/>
                <a:cs typeface="Calibri" pitchFamily="34" charset="0"/>
              </a:rPr>
              <a:t>.”</a:t>
            </a:r>
            <a:endParaRPr lang="en-US" sz="3200" b="1" dirty="0">
              <a:latin typeface="Calibri" pitchFamily="34" charset="0"/>
              <a:cs typeface="Calibri" pitchFamily="34" charset="0"/>
            </a:endParaRPr>
          </a:p>
        </p:txBody>
      </p:sp>
      <p:sp>
        <p:nvSpPr>
          <p:cNvPr id="3" name="Title 2"/>
          <p:cNvSpPr>
            <a:spLocks noGrp="1"/>
          </p:cNvSpPr>
          <p:nvPr>
            <p:ph type="title"/>
          </p:nvPr>
        </p:nvSpPr>
        <p:spPr/>
        <p:txBody>
          <a:bodyPr/>
          <a:lstStyle/>
          <a:p>
            <a:r>
              <a:rPr lang="hr-HR" dirty="0" smtClean="0">
                <a:effectLst/>
                <a:latin typeface="Calibri" pitchFamily="34" charset="0"/>
                <a:cs typeface="Calibri" pitchFamily="34" charset="0"/>
              </a:rPr>
              <a:t>Problem</a:t>
            </a:r>
            <a:endParaRPr lang="hr-HR" dirty="0">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2477</TotalTime>
  <Words>1291</Words>
  <Application>Microsoft Office PowerPoint</Application>
  <PresentationFormat>On-screen Show (4:3)</PresentationFormat>
  <Paragraphs>221</Paragraphs>
  <Slides>35</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Concourse</vt:lpstr>
      <vt:lpstr>Chart</vt:lpstr>
      <vt:lpstr>Research in Biomedicine and Health</vt:lpstr>
      <vt:lpstr>Slide 2</vt:lpstr>
      <vt:lpstr>Slide 3</vt:lpstr>
      <vt:lpstr>Slide 4</vt:lpstr>
      <vt:lpstr>Slide 5</vt:lpstr>
      <vt:lpstr>Slide 6</vt:lpstr>
      <vt:lpstr>Evidence-based medicine</vt:lpstr>
      <vt:lpstr>Purpose</vt:lpstr>
      <vt:lpstr>Problem</vt:lpstr>
      <vt:lpstr>Problem</vt:lpstr>
      <vt:lpstr>Why does this happen?</vt:lpstr>
      <vt:lpstr>Give us a tool!</vt:lpstr>
      <vt:lpstr>Slide 13</vt:lpstr>
      <vt:lpstr>Slide 14</vt:lpstr>
      <vt:lpstr>Slide 15</vt:lpstr>
      <vt:lpstr>Slide 16</vt:lpstr>
      <vt:lpstr>Sources of clinical excellence </vt:lpstr>
      <vt:lpstr>Characteristics of good quality sources </vt:lpstr>
      <vt:lpstr>Standard operating procedure (SOP)</vt:lpstr>
      <vt:lpstr>Protocol</vt:lpstr>
      <vt:lpstr>Guideline</vt:lpstr>
      <vt:lpstr>Algorhythm</vt:lpstr>
      <vt:lpstr>Slide 23</vt:lpstr>
      <vt:lpstr>Slide 24</vt:lpstr>
      <vt:lpstr>Slide 25</vt:lpstr>
      <vt:lpstr>Slide 26</vt:lpstr>
      <vt:lpstr>Original research articles </vt:lpstr>
      <vt:lpstr>Systematic reviews</vt:lpstr>
      <vt:lpstr>Secondary publications (EBM journals)</vt:lpstr>
      <vt:lpstr>EBM textbooks</vt:lpstr>
      <vt:lpstr>IT systems</vt:lpstr>
      <vt:lpstr>Levels of evidence</vt:lpstr>
      <vt:lpstr>Slide 33</vt:lpstr>
      <vt:lpstr>What is EBM in practice?</vt:lpstr>
      <vt:lpstr>What is EBM in practice?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Medicina utemeljena na dokazima</dc:title>
  <dc:creator>Jeroncic-A512</dc:creator>
  <cp:lastModifiedBy>Ana</cp:lastModifiedBy>
  <cp:revision>156</cp:revision>
  <dcterms:created xsi:type="dcterms:W3CDTF">2010-09-28T09:49:30Z</dcterms:created>
  <dcterms:modified xsi:type="dcterms:W3CDTF">2014-09-24T11:43:34Z</dcterms:modified>
</cp:coreProperties>
</file>